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1" r:id="rId2"/>
    <p:sldMasterId id="2147483700" r:id="rId3"/>
    <p:sldMasterId id="2147483683" r:id="rId4"/>
    <p:sldMasterId id="2147483715" r:id="rId5"/>
  </p:sldMasterIdLst>
  <p:notesMasterIdLst>
    <p:notesMasterId r:id="rId19"/>
  </p:notesMasterIdLst>
  <p:sldIdLst>
    <p:sldId id="281" r:id="rId6"/>
    <p:sldId id="302" r:id="rId7"/>
    <p:sldId id="304" r:id="rId8"/>
    <p:sldId id="305" r:id="rId9"/>
    <p:sldId id="310" r:id="rId10"/>
    <p:sldId id="320" r:id="rId11"/>
    <p:sldId id="319" r:id="rId12"/>
    <p:sldId id="306" r:id="rId13"/>
    <p:sldId id="325" r:id="rId14"/>
    <p:sldId id="322" r:id="rId15"/>
    <p:sldId id="307" r:id="rId16"/>
    <p:sldId id="312" r:id="rId17"/>
    <p:sldId id="268" r:id="rId1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_图片版" id="{E8D0D622-F6C6-F44A-B365-B4A5FF6195C2}">
          <p14:sldIdLst>
            <p14:sldId id="281"/>
          </p14:sldIdLst>
        </p14:section>
        <p14:section name="章节页" id="{FD05EE94-C931-8C4B-83A2-004B32AA1207}">
          <p14:sldIdLst>
            <p14:sldId id="302"/>
            <p14:sldId id="304"/>
            <p14:sldId id="305"/>
            <p14:sldId id="310"/>
            <p14:sldId id="320"/>
            <p14:sldId id="319"/>
            <p14:sldId id="306"/>
            <p14:sldId id="325"/>
            <p14:sldId id="322"/>
            <p14:sldId id="307"/>
            <p14:sldId id="312"/>
          </p14:sldIdLst>
        </p14:section>
        <p14:section name="结束页" id="{3F9D54A7-3BE2-2540-BB4C-DFE5509085F3}">
          <p14:sldIdLst>
            <p14:sldId id="268"/>
          </p14:sldIdLst>
        </p14:section>
      </p14:sectionLst>
    </p:ext>
    <p:ext uri="{EFAFB233-063F-42B5-8137-9DF3F51BA10A}">
      <p15:sldGuideLst xmlns:p15="http://schemas.microsoft.com/office/powerpoint/2012/main">
        <p15:guide id="4" orient="horz" pos="411" userDrawn="1">
          <p15:clr>
            <a:srgbClr val="A4A3A4"/>
          </p15:clr>
        </p15:guide>
        <p15:guide id="5" pos="2880">
          <p15:clr>
            <a:srgbClr val="A4A3A4"/>
          </p15:clr>
        </p15:guide>
        <p15:guide id="6" orient="horz" pos="1620" userDrawn="1">
          <p15:clr>
            <a:srgbClr val="A4A3A4"/>
          </p15:clr>
        </p15:guide>
        <p15:guide id="7" orient="horz" pos="622" userDrawn="1">
          <p15:clr>
            <a:srgbClr val="A4A3A4"/>
          </p15:clr>
        </p15:guide>
        <p15:guide id="8" orient="horz" pos="2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1D1B"/>
    <a:srgbClr val="EA002F"/>
    <a:srgbClr val="929292"/>
    <a:srgbClr val="000000"/>
    <a:srgbClr val="AE0D35"/>
    <a:srgbClr val="EB0028"/>
    <a:srgbClr val="EA0029"/>
    <a:srgbClr val="EBEBEB"/>
    <a:srgbClr val="C5C5C5"/>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6" autoAdjust="0"/>
    <p:restoredTop sz="95361"/>
  </p:normalViewPr>
  <p:slideViewPr>
    <p:cSldViewPr snapToGrid="0" snapToObjects="1">
      <p:cViewPr>
        <p:scale>
          <a:sx n="150" d="100"/>
          <a:sy n="150" d="100"/>
        </p:scale>
        <p:origin x="672" y="0"/>
      </p:cViewPr>
      <p:guideLst>
        <p:guide orient="horz" pos="411"/>
        <p:guide pos="2880"/>
        <p:guide orient="horz" pos="1620"/>
        <p:guide orient="horz" pos="622"/>
        <p:guide orient="horz" pos="2845"/>
      </p:guideLst>
    </p:cSldViewPr>
  </p:slideViewPr>
  <p:outlineViewPr>
    <p:cViewPr>
      <p:scale>
        <a:sx n="33" d="100"/>
        <a:sy n="33" d="100"/>
      </p:scale>
      <p:origin x="0" y="-320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63137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07326F3-4732-B74B-9C70-D0992466E499}" type="slidenum">
              <a:rPr lang="en-US" smtClean="0"/>
              <a:t>8</a:t>
            </a:fld>
            <a:endParaRPr lang="en-US"/>
          </a:p>
        </p:txBody>
      </p:sp>
    </p:spTree>
    <p:extLst>
      <p:ext uri="{BB962C8B-B14F-4D97-AF65-F5344CB8AC3E}">
        <p14:creationId xmlns:p14="http://schemas.microsoft.com/office/powerpoint/2010/main" val="2204411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13</a:t>
            </a:fld>
            <a:endParaRPr lang="en-US"/>
          </a:p>
        </p:txBody>
      </p:sp>
    </p:spTree>
    <p:extLst>
      <p:ext uri="{BB962C8B-B14F-4D97-AF65-F5344CB8AC3E}">
        <p14:creationId xmlns:p14="http://schemas.microsoft.com/office/powerpoint/2010/main" val="26167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54A70F78-6AC5-F84C-9CF3-8E56BBB3A92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37" y="-20538"/>
            <a:ext cx="9161582" cy="4084538"/>
          </a:xfrm>
          <a:prstGeom prst="rect">
            <a:avLst/>
          </a:prstGeom>
        </p:spPr>
      </p:pic>
      <p:sp>
        <p:nvSpPr>
          <p:cNvPr id="2" name="Title 1"/>
          <p:cNvSpPr>
            <a:spLocks noGrp="1"/>
          </p:cNvSpPr>
          <p:nvPr>
            <p:ph type="ctrTitle" hasCustomPrompt="1"/>
          </p:nvPr>
        </p:nvSpPr>
        <p:spPr>
          <a:xfrm>
            <a:off x="586501" y="623388"/>
            <a:ext cx="4917935" cy="517691"/>
          </a:xfrm>
          <a:prstGeom prst="rect">
            <a:avLst/>
          </a:prstGeom>
        </p:spPr>
        <p:txBody>
          <a:bodyPr anchor="t">
            <a:normAutofit/>
          </a:bodyPr>
          <a:lstStyle>
            <a:lvl1pPr algn="l">
              <a:defRPr sz="2400" b="0" i="0">
                <a:solidFill>
                  <a:srgbClr val="000000"/>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3" name="Subtitle 2"/>
          <p:cNvSpPr>
            <a:spLocks noGrp="1"/>
          </p:cNvSpPr>
          <p:nvPr>
            <p:ph type="subTitle" idx="1" hasCustomPrompt="1"/>
          </p:nvPr>
        </p:nvSpPr>
        <p:spPr>
          <a:xfrm>
            <a:off x="579518" y="1413039"/>
            <a:ext cx="1594527" cy="883707"/>
          </a:xfrm>
          <a:prstGeom prst="rect">
            <a:avLst/>
          </a:prstGeom>
        </p:spPr>
        <p:txBody>
          <a:bodyPr>
            <a:normAutofit/>
          </a:bodyPr>
          <a:lstStyle>
            <a:lvl1pPr marL="0" indent="0" algn="l">
              <a:lnSpc>
                <a:spcPts val="1520"/>
              </a:lnSpc>
              <a:buNone/>
              <a:defRPr sz="1100" b="0" i="0" baseline="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单击此处添加副标题</a:t>
            </a:r>
            <a:endParaRPr lang="en-US" dirty="0"/>
          </a:p>
        </p:txBody>
      </p:sp>
      <p:sp>
        <p:nvSpPr>
          <p:cNvPr id="8" name="Content Placeholder 3">
            <a:extLst>
              <a:ext uri="{FF2B5EF4-FFF2-40B4-BE49-F238E27FC236}">
                <a16:creationId xmlns="" xmlns:a16="http://schemas.microsoft.com/office/drawing/2014/main" id="{2260597F-C131-2740-956D-F3824A53758E}"/>
              </a:ext>
            </a:extLst>
          </p:cNvPr>
          <p:cNvSpPr>
            <a:spLocks noGrp="1"/>
          </p:cNvSpPr>
          <p:nvPr>
            <p:ph sz="half" idx="13"/>
          </p:nvPr>
        </p:nvSpPr>
        <p:spPr>
          <a:xfrm>
            <a:off x="1493727" y="4660772"/>
            <a:ext cx="1361767" cy="181849"/>
          </a:xfrm>
          <a:prstGeom prst="rect">
            <a:avLst/>
          </a:prstGeom>
        </p:spPr>
        <p:txBody>
          <a:bodyPr>
            <a:noAutofit/>
          </a:bodyPr>
          <a:lstStyle>
            <a:lvl1pPr marL="0" indent="0" algn="l">
              <a:buNone/>
              <a:defRPr sz="750" baseline="0">
                <a:solidFill>
                  <a:srgbClr val="000000"/>
                </a:solidFill>
                <a:latin typeface="+mn-lt"/>
                <a:cs typeface="Arial" panose="020B0604020202020204" pitchFamily="34" charset="0"/>
              </a:defRPr>
            </a:lvl1pPr>
          </a:lstStyle>
          <a:p>
            <a:pPr lvl="0"/>
            <a:r>
              <a:rPr lang="en-US" dirty="0"/>
              <a:t>Edit Master text styles</a:t>
            </a:r>
          </a:p>
        </p:txBody>
      </p:sp>
      <p:pic>
        <p:nvPicPr>
          <p:cNvPr id="10" name="Picture 9">
            <a:extLst>
              <a:ext uri="{FF2B5EF4-FFF2-40B4-BE49-F238E27FC236}">
                <a16:creationId xmlns="" xmlns:a16="http://schemas.microsoft.com/office/drawing/2014/main" id="{13AF331D-3903-B946-BB2A-32E9EB41B8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7633" y="1927602"/>
            <a:ext cx="508000" cy="508000"/>
          </a:xfrm>
          <a:prstGeom prst="rect">
            <a:avLst/>
          </a:prstGeom>
        </p:spPr>
      </p:pic>
      <p:pic>
        <p:nvPicPr>
          <p:cNvPr id="11" name="Picture 6">
            <a:extLst>
              <a:ext uri="{FF2B5EF4-FFF2-40B4-BE49-F238E27FC236}">
                <a16:creationId xmlns="" xmlns:a16="http://schemas.microsoft.com/office/drawing/2014/main" id="{14D9EB88-525C-8F4F-891B-6BC2448A8AD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900441" y="4471363"/>
            <a:ext cx="1692350" cy="362646"/>
          </a:xfrm>
          <a:prstGeom prst="rect">
            <a:avLst/>
          </a:prstGeom>
        </p:spPr>
      </p:pic>
    </p:spTree>
    <p:extLst>
      <p:ext uri="{BB962C8B-B14F-4D97-AF65-F5344CB8AC3E}">
        <p14:creationId xmlns:p14="http://schemas.microsoft.com/office/powerpoint/2010/main" val="4191975254"/>
      </p:ext>
    </p:extLst>
  </p:cSld>
  <p:clrMapOvr>
    <a:masterClrMapping/>
  </p:clrMapOvr>
  <p:extLst mod="1">
    <p:ext uri="{DCECCB84-F9BA-43D5-87BE-67443E8EF086}">
      <p15:sldGuideLst xmlns:p15="http://schemas.microsoft.com/office/powerpoint/2012/main">
        <p15:guide id="5" orient="horz" pos="25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8168" y="0"/>
            <a:ext cx="9152168" cy="5143500"/>
          </a:xfrm>
          <a:prstGeom prst="rect">
            <a:avLst/>
          </a:prstGeom>
          <a:solidFill>
            <a:schemeClr val="bg1">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29268384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408671110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66BF6F32-7521-8347-8A87-DF398754F75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55" r="190" b="1"/>
          <a:stretch/>
        </p:blipFill>
        <p:spPr>
          <a:xfrm>
            <a:off x="0" y="0"/>
            <a:ext cx="9144000" cy="5143500"/>
          </a:xfrm>
          <a:prstGeom prst="rect">
            <a:avLst/>
          </a:prstGeom>
        </p:spPr>
      </p:pic>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0" y="1872418"/>
            <a:ext cx="9144000" cy="1684980"/>
          </a:xfrm>
          <a:prstGeom prst="rect">
            <a:avLst/>
          </a:prstGeom>
        </p:spPr>
        <p:txBody>
          <a:bodyPr anchor="t">
            <a:normAutofit/>
          </a:bodyPr>
          <a:lstStyle>
            <a:lvl1pPr marL="0" indent="0" algn="ctr">
              <a:lnSpc>
                <a:spcPts val="2440"/>
              </a:lnSpc>
              <a:spcBef>
                <a:spcPts val="0"/>
              </a:spcBef>
              <a:buNone/>
              <a:defRPr sz="1600" b="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Tree>
    <p:extLst>
      <p:ext uri="{BB962C8B-B14F-4D97-AF65-F5344CB8AC3E}">
        <p14:creationId xmlns:p14="http://schemas.microsoft.com/office/powerpoint/2010/main" val="3626654811"/>
      </p:ext>
    </p:extLst>
  </p:cSld>
  <p:clrMapOvr>
    <a:masterClrMapping/>
  </p:clrMapOvr>
  <p:extLst mod="1">
    <p:ext uri="{DCECCB84-F9BA-43D5-87BE-67443E8EF086}">
      <p15:sldGuideLst xmlns:p15="http://schemas.microsoft.com/office/powerpoint/2012/main">
        <p15:guide id="1" orient="horz" pos="3102">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FFFFFF"/>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C67330E9-84D6-D848-ABB8-94CDC46F34DF}"/>
              </a:ext>
            </a:extLst>
          </p:cNvPr>
          <p:cNvSpPr>
            <a:spLocks noGrp="1"/>
          </p:cNvSpPr>
          <p:nvPr>
            <p:ph type="subTitle" idx="1" hasCustomPrompt="1"/>
          </p:nvPr>
        </p:nvSpPr>
        <p:spPr>
          <a:xfrm>
            <a:off x="5980025" y="1234270"/>
            <a:ext cx="2601440" cy="796240"/>
          </a:xfrm>
          <a:prstGeom prst="rect">
            <a:avLst/>
          </a:prstGeom>
        </p:spPr>
        <p:txBody>
          <a:bodyPr lIns="0" tIns="0" rIns="0" bIns="0" anchor="t">
            <a:normAutofit/>
          </a:bodyPr>
          <a:lstStyle>
            <a:lvl1pPr marL="0" indent="0" algn="l">
              <a:lnSpc>
                <a:spcPts val="1140"/>
              </a:lnSpc>
              <a:buNone/>
              <a:defRPr sz="950" baseline="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en-US" dirty="0"/>
          </a:p>
        </p:txBody>
      </p:sp>
      <p:sp>
        <p:nvSpPr>
          <p:cNvPr id="2" name="Title 1">
            <a:extLst>
              <a:ext uri="{FF2B5EF4-FFF2-40B4-BE49-F238E27FC236}">
                <a16:creationId xmlns="" xmlns:a16="http://schemas.microsoft.com/office/drawing/2014/main" id="{24A0A50F-B725-9F42-BF01-E5ABB7F93BB0}"/>
              </a:ext>
            </a:extLst>
          </p:cNvPr>
          <p:cNvSpPr>
            <a:spLocks noGrp="1"/>
          </p:cNvSpPr>
          <p:nvPr>
            <p:ph type="ctrTitle" hasCustomPrompt="1"/>
          </p:nvPr>
        </p:nvSpPr>
        <p:spPr>
          <a:xfrm>
            <a:off x="457022" y="1104878"/>
            <a:ext cx="2928816" cy="1790700"/>
          </a:xfrm>
          <a:prstGeom prst="rect">
            <a:avLst/>
          </a:prstGeom>
        </p:spPr>
        <p:txBody>
          <a:bodyPr anchor="t">
            <a:normAutofit/>
          </a:bodyPr>
          <a:lstStyle>
            <a:lvl1pPr algn="l">
              <a:defRPr sz="3800" b="0"/>
            </a:lvl1pPr>
          </a:lstStyle>
          <a:p>
            <a:r>
              <a:rPr lang="zh-CN" altLang="en-US" dirty="0"/>
              <a:t>单击此处添加标题</a:t>
            </a:r>
            <a:endParaRPr lang="en-US" dirty="0"/>
          </a:p>
        </p:txBody>
      </p:sp>
      <p:sp>
        <p:nvSpPr>
          <p:cNvPr id="6" name="Text Placeholder 5">
            <a:extLst>
              <a:ext uri="{FF2B5EF4-FFF2-40B4-BE49-F238E27FC236}">
                <a16:creationId xmlns="" xmlns:a16="http://schemas.microsoft.com/office/drawing/2014/main" id="{2A5F59A2-C058-FD49-9931-38DA01565311}"/>
              </a:ext>
            </a:extLst>
          </p:cNvPr>
          <p:cNvSpPr>
            <a:spLocks noGrp="1"/>
          </p:cNvSpPr>
          <p:nvPr>
            <p:ph type="body" sz="quarter" idx="10" hasCustomPrompt="1"/>
          </p:nvPr>
        </p:nvSpPr>
        <p:spPr>
          <a:xfrm>
            <a:off x="5984721" y="2104604"/>
            <a:ext cx="2599254" cy="1668079"/>
          </a:xfrm>
          <a:prstGeom prst="rect">
            <a:avLst/>
          </a:prstGeom>
        </p:spPr>
        <p:txBody>
          <a:bodyPr lIns="0" tIns="0" rIns="0" bIns="0">
            <a:normAutofit/>
          </a:bodyPr>
          <a:lstStyle>
            <a:lvl1pPr>
              <a:lnSpc>
                <a:spcPts val="848"/>
              </a:lnSpc>
              <a:defRPr sz="600" baseline="0">
                <a:solidFill>
                  <a:srgbClr val="000000"/>
                </a:solidFill>
                <a:latin typeface="+mn-lt"/>
                <a:cs typeface="Arial" panose="020B0604020202020204" pitchFamily="34" charset="0"/>
              </a:defRPr>
            </a:lvl1pPr>
            <a:lvl2pPr>
              <a:lnSpc>
                <a:spcPts val="948"/>
              </a:lnSpc>
              <a:defRPr sz="600" baseline="0">
                <a:solidFill>
                  <a:srgbClr val="000000"/>
                </a:solidFill>
                <a:latin typeface="+mn-lt"/>
                <a:cs typeface="Arial" panose="020B0604020202020204" pitchFamily="34" charset="0"/>
              </a:defRPr>
            </a:lvl2pPr>
          </a:lstStyle>
          <a:p>
            <a:pPr lvl="0"/>
            <a:r>
              <a:rPr lang="zh-CN" altLang="en-US" dirty="0"/>
              <a:t>单击此处添加文本</a:t>
            </a:r>
            <a:endParaRPr lang="en-US" dirty="0"/>
          </a:p>
        </p:txBody>
      </p:sp>
    </p:spTree>
    <p:extLst>
      <p:ext uri="{BB962C8B-B14F-4D97-AF65-F5344CB8AC3E}">
        <p14:creationId xmlns:p14="http://schemas.microsoft.com/office/powerpoint/2010/main" val="366478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
        <p:nvSpPr>
          <p:cNvPr id="2" name="Title 1">
            <a:extLst>
              <a:ext uri="{FF2B5EF4-FFF2-40B4-BE49-F238E27FC236}">
                <a16:creationId xmlns:a16="http://schemas.microsoft.com/office/drawing/2014/main" xmlns=""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0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xmlns=""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9" name="TextBox 8">
            <a:extLst>
              <a:ext uri="{FF2B5EF4-FFF2-40B4-BE49-F238E27FC236}">
                <a16:creationId xmlns:a16="http://schemas.microsoft.com/office/drawing/2014/main" xmlns=""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dirty="0">
                <a:solidFill>
                  <a:srgbClr val="000000"/>
                </a:solidFill>
                <a:latin typeface="Arial" panose="020B0604020202020204" pitchFamily="34" charset="0"/>
                <a:cs typeface="Arial" panose="020B0604020202020204" pitchFamily="34" charset="0"/>
              </a:rPr>
              <a:t>Huawei Confidential</a:t>
            </a:r>
          </a:p>
        </p:txBody>
      </p:sp>
      <p:pic>
        <p:nvPicPr>
          <p:cNvPr id="11" name="Picture 10">
            <a:extLst>
              <a:ext uri="{FF2B5EF4-FFF2-40B4-BE49-F238E27FC236}">
                <a16:creationId xmlns:a16="http://schemas.microsoft.com/office/drawing/2014/main" xmlns="" id="{2126AA77-8FA3-FE48-B15D-4A2B254BD1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662050721"/>
      </p:ext>
    </p:extLst>
  </p:cSld>
  <p:clrMapOvr>
    <a:masterClrMapping/>
  </p:clrMapOvr>
  <p:extLst mod="1">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1D1D1B"/>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单击此处添加标题</a:t>
            </a:r>
            <a:endParaRPr lang="en-US" dirty="0"/>
          </a:p>
        </p:txBody>
      </p:sp>
      <p:sp>
        <p:nvSpPr>
          <p:cNvPr id="2"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98604971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51614" y="266950"/>
            <a:ext cx="8275856" cy="797036"/>
          </a:xfrm>
          <a:prstGeom prst="rect">
            <a:avLst/>
          </a:prstGeom>
        </p:spPr>
        <p:txBody>
          <a:bodyPr>
            <a:noAutofit/>
          </a:bodyPr>
          <a:lstStyle>
            <a:lvl1pPr marL="0" marR="0" indent="0" algn="l" defTabSz="914339" rtl="0" eaLnBrk="1" fontAlgn="auto" latinLnBrk="0" hangingPunct="1">
              <a:lnSpc>
                <a:spcPct val="100000"/>
              </a:lnSpc>
              <a:spcBef>
                <a:spcPct val="0"/>
              </a:spcBef>
              <a:spcAft>
                <a:spcPts val="0"/>
              </a:spcAft>
              <a:buClrTx/>
              <a:buSzTx/>
              <a:buFontTx/>
              <a:buNone/>
              <a:tabLst/>
              <a:defRPr sz="2400" b="0">
                <a:solidFill>
                  <a:srgbClr val="1D1D1B"/>
                </a:solidFill>
                <a:latin typeface="Arial" panose="020B0604020202020204" pitchFamily="34" charset="0"/>
                <a:cs typeface="Arial" panose="020B0604020202020204" pitchFamily="34" charset="0"/>
              </a:defRPr>
            </a:lvl1pPr>
          </a:lstStyle>
          <a:p>
            <a:r>
              <a:rPr lang="en-US" altLang="zh-CN" dirty="0" smtClean="0"/>
              <a:t>Headline in Arial  24 point 80% Grey</a:t>
            </a:r>
          </a:p>
        </p:txBody>
      </p:sp>
      <p:sp>
        <p:nvSpPr>
          <p:cNvPr id="3" name="副标题 2"/>
          <p:cNvSpPr>
            <a:spLocks noGrp="1"/>
          </p:cNvSpPr>
          <p:nvPr>
            <p:ph type="subTitle" idx="1" hasCustomPrompt="1"/>
          </p:nvPr>
        </p:nvSpPr>
        <p:spPr>
          <a:xfrm>
            <a:off x="551614" y="1293852"/>
            <a:ext cx="8062155" cy="3310153"/>
          </a:xfrm>
          <a:prstGeom prst="rect">
            <a:avLst/>
          </a:prstGeom>
        </p:spPr>
        <p:txBody>
          <a:bodyPr>
            <a:normAutofit/>
          </a:bodyPr>
          <a:lstStyle>
            <a:lvl1pPr marL="0" marR="0" indent="0" algn="l" defTabSz="914339" rtl="0" eaLnBrk="1" fontAlgn="auto" latinLnBrk="0" hangingPunct="1">
              <a:lnSpc>
                <a:spcPct val="100000"/>
              </a:lnSpc>
              <a:spcBef>
                <a:spcPct val="20000"/>
              </a:spcBef>
              <a:spcAft>
                <a:spcPts val="0"/>
              </a:spcAft>
              <a:buClrTx/>
              <a:buSzTx/>
              <a:buFont typeface="Arial" pitchFamily="34" charset="0"/>
              <a:buNone/>
              <a:tabLst/>
              <a:defRPr sz="1400" baseline="0">
                <a:solidFill>
                  <a:srgbClr val="1D1D1B"/>
                </a:solidFill>
                <a:latin typeface="Arial" panose="020B0604020202020204" pitchFamily="34" charset="0"/>
                <a:cs typeface="Arial" panose="020B0604020202020204" pitchFamily="34" charset="0"/>
              </a:defRPr>
            </a:lvl1pPr>
            <a:lvl2pPr marL="457170" indent="0" algn="ctr">
              <a:buNone/>
              <a:defRPr>
                <a:solidFill>
                  <a:schemeClr val="tx1">
                    <a:tint val="75000"/>
                  </a:schemeClr>
                </a:solidFill>
              </a:defRPr>
            </a:lvl2pPr>
            <a:lvl3pPr marL="914339" indent="0" algn="ctr">
              <a:buNone/>
              <a:defRPr>
                <a:solidFill>
                  <a:schemeClr val="tx1">
                    <a:tint val="75000"/>
                  </a:schemeClr>
                </a:solidFill>
              </a:defRPr>
            </a:lvl3pPr>
            <a:lvl4pPr marL="1371509" indent="0" algn="ctr">
              <a:buNone/>
              <a:defRPr>
                <a:solidFill>
                  <a:schemeClr val="tx1">
                    <a:tint val="75000"/>
                  </a:schemeClr>
                </a:solidFill>
              </a:defRPr>
            </a:lvl4pPr>
            <a:lvl5pPr marL="1828678" indent="0" algn="ctr">
              <a:buNone/>
              <a:defRPr>
                <a:solidFill>
                  <a:schemeClr val="tx1">
                    <a:tint val="75000"/>
                  </a:schemeClr>
                </a:solidFill>
              </a:defRPr>
            </a:lvl5pPr>
            <a:lvl6pPr marL="2285848" indent="0" algn="ctr">
              <a:buNone/>
              <a:defRPr>
                <a:solidFill>
                  <a:schemeClr val="tx1">
                    <a:tint val="75000"/>
                  </a:schemeClr>
                </a:solidFill>
              </a:defRPr>
            </a:lvl6pPr>
            <a:lvl7pPr marL="2743017" indent="0" algn="ctr">
              <a:buNone/>
              <a:defRPr>
                <a:solidFill>
                  <a:schemeClr val="tx1">
                    <a:tint val="75000"/>
                  </a:schemeClr>
                </a:solidFill>
              </a:defRPr>
            </a:lvl7pPr>
            <a:lvl8pPr marL="3200186" indent="0" algn="ctr">
              <a:buNone/>
              <a:defRPr>
                <a:solidFill>
                  <a:schemeClr val="tx1">
                    <a:tint val="75000"/>
                  </a:schemeClr>
                </a:solidFill>
              </a:defRPr>
            </a:lvl8pPr>
            <a:lvl9pPr marL="3657356" indent="0" algn="ctr">
              <a:buNone/>
              <a:defRPr>
                <a:solidFill>
                  <a:schemeClr val="tx1">
                    <a:tint val="75000"/>
                  </a:schemeClr>
                </a:solidFill>
              </a:defRPr>
            </a:lvl9pPr>
          </a:lstStyle>
          <a:p>
            <a:r>
              <a:rPr lang="en-US" altLang="zh-CN" dirty="0" smtClean="0"/>
              <a:t>Copy text in Arial 14 - 32 point 80% Grey </a:t>
            </a:r>
          </a:p>
        </p:txBody>
      </p:sp>
      <p:sp>
        <p:nvSpPr>
          <p:cNvPr id="9"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0"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Tree>
    <p:extLst>
      <p:ext uri="{BB962C8B-B14F-4D97-AF65-F5344CB8AC3E}">
        <p14:creationId xmlns:p14="http://schemas.microsoft.com/office/powerpoint/2010/main" val="20030336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8168"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6"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7"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8"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22527144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10"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11"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5"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6"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7"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407855135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ln>
            <a:noFill/>
          </a:ln>
        </p:spPr>
      </p:pic>
      <p:sp>
        <p:nvSpPr>
          <p:cNvPr id="7" name="矩形 6"/>
          <p:cNvSpPr/>
          <p:nvPr userDrawn="1"/>
        </p:nvSpPr>
        <p:spPr>
          <a:xfrm>
            <a:off x="0" y="0"/>
            <a:ext cx="9144000" cy="5143500"/>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24798790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30287818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121761058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userDrawn="1"/>
        </p:nvSpPr>
        <p:spPr>
          <a:xfrm>
            <a:off x="0" y="0"/>
            <a:ext cx="9144000" cy="51435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white"/>
              </a:solidFill>
            </a:endParaRPr>
          </a:p>
        </p:txBody>
      </p:sp>
      <p:sp>
        <p:nvSpPr>
          <p:cNvPr id="8" name="Subtitle 2">
            <a:extLst>
              <a:ext uri="{FF2B5EF4-FFF2-40B4-BE49-F238E27FC236}">
                <a16:creationId xmlns="" xmlns:a16="http://schemas.microsoft.com/office/drawing/2014/main" id="{D2A38214-5857-FC4E-B923-056100E16BCA}"/>
              </a:ext>
            </a:extLst>
          </p:cNvPr>
          <p:cNvSpPr>
            <a:spLocks noGrp="1"/>
          </p:cNvSpPr>
          <p:nvPr>
            <p:ph type="subTitle" idx="1" hasCustomPrompt="1"/>
          </p:nvPr>
        </p:nvSpPr>
        <p:spPr>
          <a:xfrm>
            <a:off x="547154" y="385918"/>
            <a:ext cx="8044314" cy="745050"/>
          </a:xfrm>
          <a:prstGeom prst="rect">
            <a:avLst/>
          </a:prstGeom>
        </p:spPr>
        <p:txBody>
          <a:bodyPr lIns="0" tIns="0" rIns="0" bIns="0" anchor="t">
            <a:normAutofit/>
          </a:bodyPr>
          <a:lstStyle>
            <a:lvl1pPr marL="0" indent="0" algn="l">
              <a:lnSpc>
                <a:spcPts val="2640"/>
              </a:lnSpc>
              <a:spcBef>
                <a:spcPts val="0"/>
              </a:spcBef>
              <a:buNone/>
              <a:defRPr sz="2400" baseline="0">
                <a:solidFill>
                  <a:srgbClr val="000000"/>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a:t>
            </a:r>
            <a:r>
              <a:rPr lang="zh-CN" altLang="en-US" dirty="0"/>
              <a:t>此处添加标题</a:t>
            </a:r>
            <a:endParaRPr lang="en-US" dirty="0"/>
          </a:p>
        </p:txBody>
      </p:sp>
      <p:sp>
        <p:nvSpPr>
          <p:cNvPr id="9" name="Title 1">
            <a:extLst>
              <a:ext uri="{FF2B5EF4-FFF2-40B4-BE49-F238E27FC236}">
                <a16:creationId xmlns="" xmlns:a16="http://schemas.microsoft.com/office/drawing/2014/main" id="{90F8C169-724B-D241-A3D4-211D947A191E}"/>
              </a:ext>
            </a:extLst>
          </p:cNvPr>
          <p:cNvSpPr>
            <a:spLocks noGrp="1"/>
          </p:cNvSpPr>
          <p:nvPr>
            <p:ph type="ctrTitle"/>
          </p:nvPr>
        </p:nvSpPr>
        <p:spPr>
          <a:xfrm>
            <a:off x="551029" y="1365839"/>
            <a:ext cx="8058279" cy="3198411"/>
          </a:xfrm>
          <a:prstGeom prst="rect">
            <a:avLst/>
          </a:prstGeom>
        </p:spPr>
        <p:txBody>
          <a:bodyPr lIns="0" tIns="0" rIns="0" bIns="0" anchor="t">
            <a:normAutofit/>
          </a:bodyPr>
          <a:lstStyle>
            <a:lvl1pPr marL="0" indent="0" algn="l">
              <a:lnSpc>
                <a:spcPts val="1060"/>
              </a:lnSpc>
              <a:buFontTx/>
              <a:buNone/>
              <a:defRPr sz="1400" b="0" i="0" baseline="0">
                <a:solidFill>
                  <a:srgbClr val="000000"/>
                </a:solidFill>
                <a:latin typeface="Arial" panose="020B0604020202020204" pitchFamily="34" charset="0"/>
                <a:ea typeface="Microsoft YaHei" panose="020B0503020204020204" pitchFamily="34" charset="-122"/>
                <a:cs typeface="Arial" panose="020B0604020202020204" pitchFamily="34" charset="0"/>
              </a:defRPr>
            </a:lvl1pPr>
          </a:lstStyle>
          <a:p>
            <a:r>
              <a:rPr lang="en-US" dirty="0"/>
              <a:t>Click to edit Master title style</a:t>
            </a:r>
          </a:p>
        </p:txBody>
      </p:sp>
      <p:sp>
        <p:nvSpPr>
          <p:cNvPr id="13" name="Slide Number Placeholder 5">
            <a:extLst>
              <a:ext uri="{FF2B5EF4-FFF2-40B4-BE49-F238E27FC236}">
                <a16:creationId xmlns="" xmlns:a16="http://schemas.microsoft.com/office/drawing/2014/main" id="{3C0FA09B-DE65-C346-B88F-A44AD87A04E4}"/>
              </a:ext>
            </a:extLst>
          </p:cNvPr>
          <p:cNvSpPr>
            <a:spLocks noGrp="1"/>
          </p:cNvSpPr>
          <p:nvPr>
            <p:ph type="sldNum" sz="quarter" idx="4"/>
          </p:nvPr>
        </p:nvSpPr>
        <p:spPr>
          <a:xfrm>
            <a:off x="551614" y="4719130"/>
            <a:ext cx="324677" cy="273844"/>
          </a:xfrm>
          <a:prstGeom prst="rect">
            <a:avLst/>
          </a:prstGeom>
        </p:spPr>
        <p:txBody>
          <a:bodyPr vert="horz" lIns="0" tIns="0" rIns="0" bIns="0" rtlCol="0" anchor="ctr"/>
          <a:lstStyle>
            <a:lvl1pPr algn="l">
              <a:defRPr sz="750" baseline="0">
                <a:solidFill>
                  <a:srgbClr val="000000"/>
                </a:solidFill>
                <a:latin typeface="Arial" panose="020B0604020202020204" pitchFamily="34" charset="0"/>
                <a:cs typeface="Arial" panose="020B0604020202020204" pitchFamily="34" charset="0"/>
              </a:defRPr>
            </a:lvl1pPr>
          </a:lstStyle>
          <a:p>
            <a:fld id="{C3837181-38C6-AD4F-B8BA-B444770388BB}" type="slidenum">
              <a:rPr lang="en-US" smtClean="0"/>
              <a:pPr/>
              <a:t>‹#›</a:t>
            </a:fld>
            <a:endParaRPr lang="en-US" dirty="0"/>
          </a:p>
        </p:txBody>
      </p:sp>
      <p:sp>
        <p:nvSpPr>
          <p:cNvPr id="14" name="TextBox 8">
            <a:extLst>
              <a:ext uri="{FF2B5EF4-FFF2-40B4-BE49-F238E27FC236}">
                <a16:creationId xmlns="" xmlns:a16="http://schemas.microsoft.com/office/drawing/2014/main" id="{A165049A-7693-0341-8E5F-981070F13F6D}"/>
              </a:ext>
            </a:extLst>
          </p:cNvPr>
          <p:cNvSpPr txBox="1"/>
          <p:nvPr userDrawn="1"/>
        </p:nvSpPr>
        <p:spPr>
          <a:xfrm>
            <a:off x="821279" y="4754361"/>
            <a:ext cx="1097172" cy="207749"/>
          </a:xfrm>
          <a:prstGeom prst="rect">
            <a:avLst/>
          </a:prstGeom>
          <a:noFill/>
        </p:spPr>
        <p:txBody>
          <a:bodyPr wrap="square" rtlCol="0">
            <a:spAutoFit/>
          </a:bodyPr>
          <a:lstStyle/>
          <a:p>
            <a:r>
              <a:rPr lang="en-US" sz="750" b="0" baseline="0" dirty="0">
                <a:solidFill>
                  <a:srgbClr val="000000"/>
                </a:solidFill>
                <a:latin typeface="Arial" panose="020B0604020202020204" pitchFamily="34" charset="0"/>
                <a:cs typeface="Arial" panose="020B0604020202020204" pitchFamily="34" charset="0"/>
              </a:rPr>
              <a:t>Huawei Confidential</a:t>
            </a:r>
          </a:p>
        </p:txBody>
      </p:sp>
      <p:pic>
        <p:nvPicPr>
          <p:cNvPr id="15" name="Picture 10">
            <a:extLst>
              <a:ext uri="{FF2B5EF4-FFF2-40B4-BE49-F238E27FC236}">
                <a16:creationId xmlns="" xmlns:a16="http://schemas.microsoft.com/office/drawing/2014/main" id="{2126AA77-8FA3-FE48-B15D-4A2B254BD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97836" y="4655895"/>
            <a:ext cx="1301652" cy="278925"/>
          </a:xfrm>
          <a:prstGeom prst="rect">
            <a:avLst/>
          </a:prstGeom>
        </p:spPr>
      </p:pic>
    </p:spTree>
    <p:extLst>
      <p:ext uri="{BB962C8B-B14F-4D97-AF65-F5344CB8AC3E}">
        <p14:creationId xmlns:p14="http://schemas.microsoft.com/office/powerpoint/2010/main" val="34367297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2F0B62F9-2908-7544-892A-A2D752AFF65E}"/>
              </a:ext>
            </a:extLst>
          </p:cNvPr>
          <p:cNvSpPr txBox="1"/>
          <p:nvPr userDrawn="1"/>
        </p:nvSpPr>
        <p:spPr>
          <a:xfrm>
            <a:off x="578601" y="4637811"/>
            <a:ext cx="857273" cy="207749"/>
          </a:xfrm>
          <a:prstGeom prst="rect">
            <a:avLst/>
          </a:prstGeom>
          <a:noFill/>
        </p:spPr>
        <p:txBody>
          <a:bodyPr wrap="square" rtlCol="0">
            <a:spAutoFit/>
          </a:bodyPr>
          <a:lstStyle/>
          <a:p>
            <a:r>
              <a:rPr lang="en-US" sz="750" b="1" baseline="0" dirty="0">
                <a:solidFill>
                  <a:srgbClr val="000000"/>
                </a:solidFill>
              </a:rPr>
              <a:t>HUAWEI.COM</a:t>
            </a:r>
          </a:p>
        </p:txBody>
      </p:sp>
    </p:spTree>
    <p:extLst>
      <p:ext uri="{BB962C8B-B14F-4D97-AF65-F5344CB8AC3E}">
        <p14:creationId xmlns:p14="http://schemas.microsoft.com/office/powerpoint/2010/main" val="1647407129"/>
      </p:ext>
    </p:extLst>
  </p:cSld>
  <p:clrMap bg1="lt1" tx1="dk1" bg2="lt2" tx2="dk2" accent1="accent1" accent2="accent2" accent3="accent3" accent4="accent4" accent5="accent5" accent6="accent6" hlink="hlink" folHlink="folHlink"/>
  <p:sldLayoutIdLst>
    <p:sldLayoutId id="2147483692" r:id="rId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422" userDrawn="1">
          <p15:clr>
            <a:srgbClr val="F26B43"/>
          </p15:clr>
        </p15:guide>
        <p15:guide id="4" pos="5329" userDrawn="1">
          <p15:clr>
            <a:srgbClr val="F26B43"/>
          </p15:clr>
        </p15:guide>
        <p15:guide id="5" orient="horz" pos="30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25615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14" r:id="rId3"/>
    <p:sldLayoutId id="2147483705" r:id="rId4"/>
    <p:sldLayoutId id="2147483713" r:id="rId5"/>
    <p:sldLayoutId id="2147483707" r:id="rId6"/>
    <p:sldLayoutId id="2147483708" r:id="rId7"/>
    <p:sldLayoutId id="2147483710" r:id="rId8"/>
    <p:sldLayoutId id="2147483711" r:id="rId9"/>
    <p:sldLayoutId id="2147483712" r:id="rId10"/>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343">
          <p15:clr>
            <a:srgbClr val="F26B43"/>
          </p15:clr>
        </p15:guide>
        <p15:guide id="4" pos="5417">
          <p15:clr>
            <a:srgbClr val="F26B43"/>
          </p15:clr>
        </p15:guide>
        <p15:guide id="5" orient="horz" pos="307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417874"/>
      </p:ext>
    </p:extLst>
  </p:cSld>
  <p:clrMap bg1="lt1" tx1="dk1" bg2="lt2" tx2="dk2" accent1="accent1" accent2="accent2" accent3="accent3" accent4="accent4" accent5="accent5" accent6="accent6" hlink="hlink" folHlink="folHlink"/>
  <p:sldLayoutIdLst>
    <p:sldLayoutId id="214748369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orient="horz" pos="3075"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B61A14E-2E52-384E-B088-7C293856A72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79507" y="3936452"/>
            <a:ext cx="1411200" cy="302400"/>
          </a:xfrm>
          <a:prstGeom prst="rect">
            <a:avLst/>
          </a:prstGeom>
        </p:spPr>
      </p:pic>
      <p:sp>
        <p:nvSpPr>
          <p:cNvPr id="5" name="Subtitle 6">
            <a:extLst>
              <a:ext uri="{FF2B5EF4-FFF2-40B4-BE49-F238E27FC236}">
                <a16:creationId xmlns="" xmlns:a16="http://schemas.microsoft.com/office/drawing/2014/main" id="{A240AB14-6A66-614A-9419-A18188557428}"/>
              </a:ext>
            </a:extLst>
          </p:cNvPr>
          <p:cNvSpPr txBox="1">
            <a:spLocks/>
          </p:cNvSpPr>
          <p:nvPr userDrawn="1"/>
        </p:nvSpPr>
        <p:spPr>
          <a:xfrm>
            <a:off x="5988116" y="1223885"/>
            <a:ext cx="2607257" cy="310717"/>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140"/>
              </a:lnSpc>
              <a:spcBef>
                <a:spcPts val="0"/>
              </a:spcBef>
            </a:pPr>
            <a:r>
              <a:rPr kumimoji="1" lang="zh-CN" altLang="en-US" sz="950" smtClean="0">
                <a:solidFill>
                  <a:srgbClr val="1D1D1B"/>
                </a:solidFill>
                <a:latin typeface="Microsoft YaHei" charset="-122"/>
                <a:ea typeface="Microsoft YaHei" charset="-122"/>
                <a:cs typeface="Microsoft YaHei" charset="-122"/>
              </a:rPr>
              <a:t>把数字世界带入每个人、每个家庭、</a:t>
            </a:r>
            <a:r>
              <a:rPr kumimoji="1" lang="en-US" altLang="zh-CN" sz="950" smtClean="0">
                <a:solidFill>
                  <a:srgbClr val="1D1D1B"/>
                </a:solidFill>
                <a:latin typeface="Microsoft YaHei" charset="-122"/>
                <a:ea typeface="Microsoft YaHei" charset="-122"/>
                <a:cs typeface="Microsoft YaHei" charset="-122"/>
              </a:rPr>
              <a:t/>
            </a:r>
            <a:br>
              <a:rPr kumimoji="1" lang="en-US" altLang="zh-CN" sz="950" smtClean="0">
                <a:solidFill>
                  <a:srgbClr val="1D1D1B"/>
                </a:solidFill>
                <a:latin typeface="Microsoft YaHei" charset="-122"/>
                <a:ea typeface="Microsoft YaHei" charset="-122"/>
                <a:cs typeface="Microsoft YaHei" charset="-122"/>
              </a:rPr>
            </a:br>
            <a:r>
              <a:rPr kumimoji="1" lang="zh-CN" altLang="en-US" sz="950" smtClean="0">
                <a:solidFill>
                  <a:srgbClr val="1D1D1B"/>
                </a:solidFill>
                <a:latin typeface="Microsoft YaHei" charset="-122"/>
                <a:ea typeface="Microsoft YaHei" charset="-122"/>
                <a:cs typeface="Microsoft YaHei" charset="-122"/>
              </a:rPr>
              <a:t>每个组织，构建万物互联的智能世界。</a:t>
            </a:r>
            <a:endParaRPr kumimoji="1" lang="zh-CN" altLang="en-US" sz="950" dirty="0">
              <a:solidFill>
                <a:srgbClr val="1D1D1B"/>
              </a:solidFill>
              <a:latin typeface="Microsoft YaHei" charset="-122"/>
              <a:ea typeface="Microsoft YaHei" charset="-122"/>
              <a:cs typeface="Microsoft YaHei" charset="-122"/>
            </a:endParaRPr>
          </a:p>
        </p:txBody>
      </p:sp>
      <p:sp>
        <p:nvSpPr>
          <p:cNvPr id="6" name="Title 4">
            <a:extLst>
              <a:ext uri="{FF2B5EF4-FFF2-40B4-BE49-F238E27FC236}">
                <a16:creationId xmlns="" xmlns:a16="http://schemas.microsoft.com/office/drawing/2014/main" id="{65C25D8A-87A0-A246-B34B-A8B927841C8F}"/>
              </a:ext>
            </a:extLst>
          </p:cNvPr>
          <p:cNvSpPr txBox="1">
            <a:spLocks/>
          </p:cNvSpPr>
          <p:nvPr userDrawn="1"/>
        </p:nvSpPr>
        <p:spPr>
          <a:xfrm>
            <a:off x="457022" y="1104878"/>
            <a:ext cx="2928816" cy="1790700"/>
          </a:xfrm>
          <a:prstGeom prst="rect">
            <a:avLst/>
          </a:prstGeom>
        </p:spPr>
        <p:txBody>
          <a:bodyPr>
            <a:normAutofit/>
          </a:bodyPr>
          <a:lstStyle>
            <a:lvl1pPr algn="l" defTabSz="914400" rtl="0" eaLnBrk="1" latinLnBrk="0" hangingPunct="1">
              <a:lnSpc>
                <a:spcPct val="90000"/>
              </a:lnSpc>
              <a:spcBef>
                <a:spcPct val="0"/>
              </a:spcBef>
              <a:buNone/>
              <a:defRPr sz="3800" b="0" kern="120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a:lstStyle>
          <a:p>
            <a:r>
              <a:rPr lang="en-US" altLang="zh-CN" smtClean="0">
                <a:solidFill>
                  <a:srgbClr val="929292"/>
                </a:solidFill>
                <a:latin typeface="Arial" panose="020B0604020202020204" pitchFamily="34" charset="0"/>
              </a:rPr>
              <a:t>Thank you.</a:t>
            </a:r>
            <a:endParaRPr lang="en-US" dirty="0">
              <a:solidFill>
                <a:srgbClr val="929292"/>
              </a:solidFill>
              <a:latin typeface="Arial" panose="020B0604020202020204" pitchFamily="34" charset="0"/>
            </a:endParaRPr>
          </a:p>
        </p:txBody>
      </p:sp>
      <p:sp>
        <p:nvSpPr>
          <p:cNvPr id="7" name="Text Placeholder 1">
            <a:extLst>
              <a:ext uri="{FF2B5EF4-FFF2-40B4-BE49-F238E27FC236}">
                <a16:creationId xmlns="" xmlns:a16="http://schemas.microsoft.com/office/drawing/2014/main" id="{4A7C7821-D87F-714F-802E-8487A2819343}"/>
              </a:ext>
            </a:extLst>
          </p:cNvPr>
          <p:cNvSpPr txBox="1">
            <a:spLocks/>
          </p:cNvSpPr>
          <p:nvPr userDrawn="1"/>
        </p:nvSpPr>
        <p:spPr>
          <a:xfrm>
            <a:off x="5982179" y="2096218"/>
            <a:ext cx="2417931" cy="1522471"/>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820"/>
              </a:lnSpc>
            </a:pPr>
            <a:r>
              <a:rPr kumimoji="1" lang="en-US" altLang="zh-CN" sz="600" b="1" smtClean="0">
                <a:solidFill>
                  <a:srgbClr val="1D1D1B"/>
                </a:solidFill>
                <a:latin typeface="+mj-lt"/>
              </a:rPr>
              <a:t>Copyright©2018 Huawei Technologies Co., Ltd.</a:t>
            </a:r>
            <a:br>
              <a:rPr kumimoji="1" lang="en-US" altLang="zh-CN" sz="600" b="1" smtClean="0">
                <a:solidFill>
                  <a:srgbClr val="1D1D1B"/>
                </a:solidFill>
                <a:latin typeface="+mj-lt"/>
              </a:rPr>
            </a:br>
            <a:r>
              <a:rPr kumimoji="1" lang="en-US" altLang="zh-CN" sz="600" b="1" smtClean="0">
                <a:solidFill>
                  <a:srgbClr val="1D1D1B"/>
                </a:solidFill>
                <a:latin typeface="+mj-lt"/>
              </a:rPr>
              <a:t>All Rights Reserved.</a:t>
            </a:r>
            <a:r>
              <a:rPr kumimoji="1" lang="en-US" altLang="zh-CN" sz="600" smtClean="0">
                <a:solidFill>
                  <a:srgbClr val="1D1D1B"/>
                </a:solidFill>
              </a:rPr>
              <a:t/>
            </a:r>
            <a:br>
              <a:rPr kumimoji="1" lang="en-US" altLang="zh-CN" sz="600" smtClean="0">
                <a:solidFill>
                  <a:srgbClr val="1D1D1B"/>
                </a:solidFill>
              </a:rPr>
            </a:br>
            <a:r>
              <a:rPr kumimoji="1" lang="en-US" altLang="zh-CN" sz="600" smtClean="0">
                <a:solidFill>
                  <a:srgbClr val="1D1D1B"/>
                </a:solidFill>
                <a:latin typeface="+mj-lt"/>
              </a:rPr>
              <a:t/>
            </a:r>
            <a:br>
              <a:rPr kumimoji="1" lang="en-US" altLang="zh-CN" sz="600" smtClean="0">
                <a:solidFill>
                  <a:srgbClr val="1D1D1B"/>
                </a:solidFill>
                <a:latin typeface="+mj-lt"/>
              </a:rPr>
            </a:br>
            <a:r>
              <a:rPr kumimoji="1" lang="en-US" altLang="zh-CN" sz="600" smtClean="0">
                <a:solidFill>
                  <a:srgbClr val="1D1D1B"/>
                </a:solidFill>
              </a:rPr>
              <a:t>The information in this document may contain predictive </a:t>
            </a:r>
            <a:br>
              <a:rPr kumimoji="1" lang="en-US" altLang="zh-CN" sz="600" smtClean="0">
                <a:solidFill>
                  <a:srgbClr val="1D1D1B"/>
                </a:solidFill>
              </a:rPr>
            </a:br>
            <a:r>
              <a:rPr kumimoji="1" lang="en-US" altLang="zh-CN" sz="600" smtClean="0">
                <a:solidFill>
                  <a:srgbClr val="1D1D1B"/>
                </a:solidFill>
              </a:rPr>
              <a:t>statements including, without limitation, statements regarding </a:t>
            </a:r>
            <a:br>
              <a:rPr kumimoji="1" lang="en-US" altLang="zh-CN" sz="600" smtClean="0">
                <a:solidFill>
                  <a:srgbClr val="1D1D1B"/>
                </a:solidFill>
              </a:rPr>
            </a:br>
            <a:r>
              <a:rPr kumimoji="1" lang="en-US" altLang="zh-CN" sz="600" smtClean="0">
                <a:solidFill>
                  <a:srgbClr val="1D1D1B"/>
                </a:solidFill>
              </a:rPr>
              <a:t>the future financial and operating results, future product </a:t>
            </a:r>
            <a:br>
              <a:rPr kumimoji="1" lang="en-US" altLang="zh-CN" sz="600" smtClean="0">
                <a:solidFill>
                  <a:srgbClr val="1D1D1B"/>
                </a:solidFill>
              </a:rPr>
            </a:br>
            <a:r>
              <a:rPr kumimoji="1" lang="en-US" altLang="zh-CN" sz="600" smtClean="0">
                <a:solidFill>
                  <a:srgbClr val="1D1D1B"/>
                </a:solidFill>
              </a:rPr>
              <a:t>portfolio, new technology, etc. There are a number of factors that </a:t>
            </a:r>
            <a:br>
              <a:rPr kumimoji="1" lang="en-US" altLang="zh-CN" sz="600" smtClean="0">
                <a:solidFill>
                  <a:srgbClr val="1D1D1B"/>
                </a:solidFill>
              </a:rPr>
            </a:br>
            <a:r>
              <a:rPr kumimoji="1" lang="en-US" altLang="zh-CN" sz="600" smtClean="0">
                <a:solidFill>
                  <a:srgbClr val="1D1D1B"/>
                </a:solidFill>
              </a:rPr>
              <a:t>could cause actual results and developments to differ materially </a:t>
            </a:r>
            <a:br>
              <a:rPr kumimoji="1" lang="en-US" altLang="zh-CN" sz="600" smtClean="0">
                <a:solidFill>
                  <a:srgbClr val="1D1D1B"/>
                </a:solidFill>
              </a:rPr>
            </a:br>
            <a:r>
              <a:rPr kumimoji="1" lang="en-US" altLang="zh-CN" sz="600" smtClean="0">
                <a:solidFill>
                  <a:srgbClr val="1D1D1B"/>
                </a:solidFill>
              </a:rPr>
              <a:t>from those expressed or implied in the predictive statements. </a:t>
            </a:r>
            <a:br>
              <a:rPr kumimoji="1" lang="en-US" altLang="zh-CN" sz="600" smtClean="0">
                <a:solidFill>
                  <a:srgbClr val="1D1D1B"/>
                </a:solidFill>
              </a:rPr>
            </a:br>
            <a:r>
              <a:rPr kumimoji="1" lang="en-US" altLang="zh-CN" sz="600" smtClean="0">
                <a:solidFill>
                  <a:srgbClr val="1D1D1B"/>
                </a:solidFill>
              </a:rPr>
              <a:t>Therefore, such information is provided for reference purpose </a:t>
            </a:r>
            <a:br>
              <a:rPr kumimoji="1" lang="en-US" altLang="zh-CN" sz="600" smtClean="0">
                <a:solidFill>
                  <a:srgbClr val="1D1D1B"/>
                </a:solidFill>
              </a:rPr>
            </a:br>
            <a:r>
              <a:rPr kumimoji="1" lang="en-US" altLang="zh-CN" sz="600" smtClean="0">
                <a:solidFill>
                  <a:srgbClr val="1D1D1B"/>
                </a:solidFill>
              </a:rPr>
              <a:t>only and constitutes neither an offer nor an acceptance. Huawei </a:t>
            </a:r>
            <a:br>
              <a:rPr kumimoji="1" lang="en-US" altLang="zh-CN" sz="600" smtClean="0">
                <a:solidFill>
                  <a:srgbClr val="1D1D1B"/>
                </a:solidFill>
              </a:rPr>
            </a:br>
            <a:r>
              <a:rPr kumimoji="1" lang="en-US" altLang="zh-CN" sz="600" smtClean="0">
                <a:solidFill>
                  <a:srgbClr val="1D1D1B"/>
                </a:solidFill>
              </a:rPr>
              <a:t>may change the information at any time without notice. </a:t>
            </a:r>
          </a:p>
          <a:p>
            <a:pPr>
              <a:lnSpc>
                <a:spcPts val="820"/>
              </a:lnSpc>
            </a:pPr>
            <a:r>
              <a:rPr kumimoji="1" lang="en-US" altLang="zh-CN" sz="600" smtClean="0">
                <a:solidFill>
                  <a:srgbClr val="1D1D1B"/>
                </a:solidFill>
              </a:rPr>
              <a:t>Huawei Confidential</a:t>
            </a:r>
          </a:p>
          <a:p>
            <a:pPr>
              <a:lnSpc>
                <a:spcPts val="820"/>
              </a:lnSpc>
            </a:pPr>
            <a:endParaRPr kumimoji="1" lang="zh-CN" altLang="en-US" sz="600" dirty="0">
              <a:solidFill>
                <a:srgbClr val="1D1D1B"/>
              </a:solidFill>
            </a:endParaRPr>
          </a:p>
        </p:txBody>
      </p:sp>
      <p:sp>
        <p:nvSpPr>
          <p:cNvPr id="8" name="Subtitle 6">
            <a:extLst>
              <a:ext uri="{FF2B5EF4-FFF2-40B4-BE49-F238E27FC236}">
                <a16:creationId xmlns="" xmlns:a16="http://schemas.microsoft.com/office/drawing/2014/main" id="{407036ED-77EF-614F-90A0-912061623C9C}"/>
              </a:ext>
            </a:extLst>
          </p:cNvPr>
          <p:cNvSpPr txBox="1">
            <a:spLocks/>
          </p:cNvSpPr>
          <p:nvPr userDrawn="1"/>
        </p:nvSpPr>
        <p:spPr>
          <a:xfrm>
            <a:off x="5980917" y="1561499"/>
            <a:ext cx="2610355" cy="437106"/>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996"/>
              </a:lnSpc>
            </a:pPr>
            <a:r>
              <a:rPr kumimoji="1" lang="en-US" altLang="zh-CN" sz="850" dirty="0">
                <a:solidFill>
                  <a:srgbClr val="1D1D1B"/>
                </a:solidFill>
                <a:latin typeface="+mn-lt"/>
                <a:cs typeface="Arial" panose="020B0604020202020204" pitchFamily="34" charset="0"/>
              </a:rPr>
              <a:t>Bring digital to every person, home, and </a:t>
            </a:r>
            <a:br>
              <a:rPr kumimoji="1" lang="en-US" altLang="zh-CN" sz="850" dirty="0">
                <a:solidFill>
                  <a:srgbClr val="1D1D1B"/>
                </a:solidFill>
                <a:latin typeface="+mn-lt"/>
                <a:cs typeface="Arial" panose="020B0604020202020204" pitchFamily="34" charset="0"/>
              </a:rPr>
            </a:br>
            <a:r>
              <a:rPr kumimoji="1" lang="en-US" altLang="zh-CN" sz="850" dirty="0">
                <a:solidFill>
                  <a:srgbClr val="1D1D1B"/>
                </a:solidFill>
                <a:latin typeface="+mn-lt"/>
                <a:cs typeface="Arial" panose="020B0604020202020204" pitchFamily="34" charset="0"/>
              </a:rPr>
              <a:t>organization for a fully connected, </a:t>
            </a:r>
            <a:br>
              <a:rPr kumimoji="1" lang="en-US" altLang="zh-CN" sz="850" dirty="0">
                <a:solidFill>
                  <a:srgbClr val="1D1D1B"/>
                </a:solidFill>
                <a:latin typeface="+mn-lt"/>
                <a:cs typeface="Arial" panose="020B0604020202020204" pitchFamily="34" charset="0"/>
              </a:rPr>
            </a:br>
            <a:r>
              <a:rPr kumimoji="1" lang="en-US" altLang="zh-CN" sz="850" dirty="0">
                <a:solidFill>
                  <a:srgbClr val="1D1D1B"/>
                </a:solidFill>
                <a:latin typeface="+mn-lt"/>
                <a:cs typeface="Arial" panose="020B0604020202020204" pitchFamily="34" charset="0"/>
              </a:rPr>
              <a:t>intelligent world.</a:t>
            </a:r>
            <a:endParaRPr kumimoji="1" lang="zh-CN" altLang="en-US" sz="850" dirty="0">
              <a:solidFill>
                <a:srgbClr val="1D1D1B"/>
              </a:solidFill>
              <a:latin typeface="+mn-lt"/>
              <a:ea typeface="Microsoft YaHei" charset="-122"/>
              <a:cs typeface="Microsoft YaHei" charset="-122"/>
            </a:endParaRPr>
          </a:p>
        </p:txBody>
      </p:sp>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914400" rtl="0" eaLnBrk="1" latinLnBrk="0" hangingPunct="1">
        <a:lnSpc>
          <a:spcPct val="90000"/>
        </a:lnSpc>
        <a:spcBef>
          <a:spcPct val="0"/>
        </a:spcBef>
        <a:buNone/>
        <a:defRPr sz="3800" b="0" kern="1200">
          <a:solidFill>
            <a:srgbClr val="000000"/>
          </a:solidFill>
          <a:latin typeface="Microsoft YaHei" panose="020B0503020204020204" pitchFamily="34" charset="-122"/>
          <a:ea typeface="Microsoft YaHei" panose="020B0503020204020204" pitchFamily="34" charset="-122"/>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343" userDrawn="1">
          <p15:clr>
            <a:srgbClr val="F26B43"/>
          </p15:clr>
        </p15:guide>
        <p15:guide id="4" pos="541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454229"/>
      </p:ext>
    </p:extLst>
  </p:cSld>
  <p:clrMap bg1="lt1" tx1="dk1" bg2="lt2" tx2="dk2" accent1="accent1" accent2="accent2" accent3="accent3" accent4="accent4" accent5="accent5" accent6="accent6" hlink="hlink" folHlink="folHlink"/>
  <p:sldLayoutIdLst>
    <p:sldLayoutId id="214748371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guide id="3" pos="343">
          <p15:clr>
            <a:srgbClr val="F26B43"/>
          </p15:clr>
        </p15:guide>
        <p15:guide id="4" pos="5417">
          <p15:clr>
            <a:srgbClr val="F26B43"/>
          </p15:clr>
        </p15:guide>
        <p15:guide id="5" orient="horz" pos="307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jpeg"/><Relationship Id="rId3" Type="http://schemas.openxmlformats.org/officeDocument/2006/relationships/image" Target="../media/image15.png"/><Relationship Id="rId21" Type="http://schemas.openxmlformats.org/officeDocument/2006/relationships/image" Target="../media/image33.jpe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jpeg"/><Relationship Id="rId25" Type="http://schemas.openxmlformats.org/officeDocument/2006/relationships/image" Target="../media/image37.jpeg"/><Relationship Id="rId2" Type="http://schemas.openxmlformats.org/officeDocument/2006/relationships/image" Target="../media/image14.jpeg"/><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jpe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jpe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jpe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jpeg"/><Relationship Id="rId27" Type="http://schemas.openxmlformats.org/officeDocument/2006/relationships/image" Target="../media/image39.png"/><Relationship Id="rId30"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jpe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jpeg"/><Relationship Id="rId9" Type="http://schemas.openxmlformats.org/officeDocument/2006/relationships/image" Target="../media/image50.png"/><Relationship Id="rId14" Type="http://schemas.openxmlformats.org/officeDocument/2006/relationships/image" Target="../media/image55.jpeg"/><Relationship Id="rId22" Type="http://schemas.openxmlformats.org/officeDocument/2006/relationships/image" Target="../media/image63.png"/></Relationships>
</file>

<file path=ppt/slides/_rels/slide4.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0.png"/><Relationship Id="rId7" Type="http://schemas.openxmlformats.org/officeDocument/2006/relationships/image" Target="../media/image78.tif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32.pn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C40AF611-541B-0841-A065-3B0E2178C683}"/>
              </a:ext>
            </a:extLst>
          </p:cNvPr>
          <p:cNvSpPr>
            <a:spLocks noGrp="1"/>
          </p:cNvSpPr>
          <p:nvPr>
            <p:ph type="ctrTitle"/>
          </p:nvPr>
        </p:nvSpPr>
        <p:spPr>
          <a:xfrm>
            <a:off x="586501" y="583180"/>
            <a:ext cx="4917935" cy="517691"/>
          </a:xfrm>
        </p:spPr>
        <p:txBody>
          <a:bodyPr/>
          <a:lstStyle/>
          <a:p>
            <a:r>
              <a:rPr lang="en-US" dirty="0"/>
              <a:t> </a:t>
            </a:r>
          </a:p>
        </p:txBody>
      </p:sp>
      <p:sp>
        <p:nvSpPr>
          <p:cNvPr id="22" name="Content Placeholder 21">
            <a:extLst>
              <a:ext uri="{FF2B5EF4-FFF2-40B4-BE49-F238E27FC236}">
                <a16:creationId xmlns="" xmlns:a16="http://schemas.microsoft.com/office/drawing/2014/main" id="{7D82C0F9-EB17-2C49-AE41-F48E96AC61C4}"/>
              </a:ext>
            </a:extLst>
          </p:cNvPr>
          <p:cNvSpPr>
            <a:spLocks noGrp="1"/>
          </p:cNvSpPr>
          <p:nvPr>
            <p:ph sz="half" idx="13"/>
          </p:nvPr>
        </p:nvSpPr>
        <p:spPr>
          <a:xfrm>
            <a:off x="1493727" y="4645904"/>
            <a:ext cx="1361767" cy="181849"/>
          </a:xfrm>
        </p:spPr>
        <p:txBody>
          <a:bodyPr/>
          <a:lstStyle/>
          <a:p>
            <a:r>
              <a:rPr kumimoji="1" lang="en-US" altLang="zh-CN" dirty="0"/>
              <a:t>Security Level:</a:t>
            </a:r>
            <a:endParaRPr lang="en-US" dirty="0"/>
          </a:p>
          <a:p>
            <a:endParaRPr lang="en-US" dirty="0"/>
          </a:p>
        </p:txBody>
      </p:sp>
      <p:sp>
        <p:nvSpPr>
          <p:cNvPr id="6" name="Title 7">
            <a:extLst>
              <a:ext uri="{FF2B5EF4-FFF2-40B4-BE49-F238E27FC236}">
                <a16:creationId xmlns="" xmlns:a16="http://schemas.microsoft.com/office/drawing/2014/main" id="{8956FDF7-F122-6A4A-8B03-5FFB83C015A5}"/>
              </a:ext>
            </a:extLst>
          </p:cNvPr>
          <p:cNvSpPr txBox="1">
            <a:spLocks/>
          </p:cNvSpPr>
          <p:nvPr/>
        </p:nvSpPr>
        <p:spPr>
          <a:xfrm>
            <a:off x="1055084" y="1575898"/>
            <a:ext cx="5715509" cy="803212"/>
          </a:xfrm>
          <a:prstGeom prst="rect">
            <a:avLst/>
          </a:prstGeom>
        </p:spPr>
        <p:txBody>
          <a:bodyPr anchor="t">
            <a:noAutofit/>
          </a:bodyPr>
          <a:lstStyle>
            <a:lvl1pPr algn="l" defTabSz="685800" rtl="0" eaLnBrk="1" latinLnBrk="0" hangingPunct="1">
              <a:lnSpc>
                <a:spcPct val="90000"/>
              </a:lnSpc>
              <a:spcBef>
                <a:spcPct val="0"/>
              </a:spcBef>
              <a:buNone/>
              <a:defRPr sz="2400" b="0" i="0" kern="1200">
                <a:solidFill>
                  <a:srgbClr val="000000"/>
                </a:solidFill>
                <a:latin typeface="Microsoft YaHei" panose="020B0503020204020204" pitchFamily="34" charset="-122"/>
                <a:ea typeface="Microsoft YaHei" panose="020B0503020204020204" pitchFamily="34" charset="-122"/>
                <a:cs typeface="+mj-cs"/>
              </a:defRPr>
            </a:lvl1pPr>
          </a:lstStyle>
          <a:p>
            <a:pPr>
              <a:lnSpc>
                <a:spcPts val="2980"/>
              </a:lnSpc>
            </a:pPr>
            <a:r>
              <a:rPr lang="zh-CN" altLang="en-US" b="1" dirty="0" smtClean="0">
                <a:latin typeface="微软雅黑" panose="020B0503020204020204" pitchFamily="34" charset="-122"/>
                <a:ea typeface="微软雅黑" panose="020B0503020204020204" pitchFamily="34" charset="-122"/>
                <a:cs typeface="Meiryo" charset="-128"/>
              </a:rPr>
              <a:t>多云时代数据管理的挑战和应对</a:t>
            </a:r>
            <a:endParaRPr lang="en-US" altLang="ja-JP" b="1" dirty="0" smtClean="0">
              <a:latin typeface="微软雅黑" panose="020B0503020204020204" pitchFamily="34" charset="-122"/>
              <a:ea typeface="微软雅黑" panose="020B0503020204020204" pitchFamily="34" charset="-122"/>
              <a:cs typeface="Meiryo" charset="-128"/>
            </a:endParaRPr>
          </a:p>
        </p:txBody>
      </p:sp>
    </p:spTree>
    <p:extLst>
      <p:ext uri="{BB962C8B-B14F-4D97-AF65-F5344CB8AC3E}">
        <p14:creationId xmlns:p14="http://schemas.microsoft.com/office/powerpoint/2010/main" val="775092017"/>
      </p:ext>
    </p:extLst>
  </p:cSld>
  <p:clrMapOvr>
    <a:masterClrMapping/>
  </p:clrMapOvr>
  <mc:AlternateContent xmlns:mc="http://schemas.openxmlformats.org/markup-compatibility/2006">
    <mc:Choice xmlns:p14="http://schemas.microsoft.com/office/powerpoint/2010/main" Requires="p14">
      <p:transition spd="med" p14:dur="700" advTm="23036">
        <p:fade/>
      </p:transition>
    </mc:Choice>
    <mc:Fallback>
      <p:transition spd="med" advTm="23036">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10</a:t>
            </a:fld>
            <a:endParaRPr lang="en-US" dirty="0"/>
          </a:p>
        </p:txBody>
      </p:sp>
      <p:sp>
        <p:nvSpPr>
          <p:cNvPr id="5" name="标题 1"/>
          <p:cNvSpPr txBox="1">
            <a:spLocks/>
          </p:cNvSpPr>
          <p:nvPr/>
        </p:nvSpPr>
        <p:spPr>
          <a:xfrm>
            <a:off x="376156" y="159378"/>
            <a:ext cx="8275856" cy="797036"/>
          </a:xfrm>
          <a:prstGeom prst="rect">
            <a:avLst/>
          </a:prstGeom>
        </p:spPr>
        <p:txBody>
          <a:bodyPr>
            <a:noAutofit/>
          </a:bodyPr>
          <a:lstStyle>
            <a:lvl1pPr marR="0" indent="0" defTabSz="914339" fontAlgn="auto">
              <a:lnSpc>
                <a:spcPct val="100000"/>
              </a:lnSpc>
              <a:spcBef>
                <a:spcPct val="0"/>
              </a:spcBef>
              <a:spcAft>
                <a:spcPts val="0"/>
              </a:spcAft>
              <a:buClrTx/>
              <a:buSzTx/>
              <a:buFontTx/>
              <a:buNone/>
              <a:tabLst/>
              <a:defRPr sz="2400" b="1">
                <a:solidFill>
                  <a:srgbClr val="1D1D1B"/>
                </a:solidFill>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smtClean="0"/>
              <a:t>多云数据流动</a:t>
            </a:r>
            <a:r>
              <a:rPr lang="zh-CN" altLang="en-US" dirty="0"/>
              <a:t>方案</a:t>
            </a:r>
            <a:endParaRPr lang="en-US" dirty="0"/>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754" y="1051659"/>
            <a:ext cx="4695729" cy="3125485"/>
          </a:xfrm>
          <a:prstGeom prst="rect">
            <a:avLst/>
          </a:prstGeom>
        </p:spPr>
      </p:pic>
      <p:sp>
        <p:nvSpPr>
          <p:cNvPr id="2" name="文本框 1"/>
          <p:cNvSpPr txBox="1"/>
          <p:nvPr/>
        </p:nvSpPr>
        <p:spPr>
          <a:xfrm>
            <a:off x="5548745" y="1347032"/>
            <a:ext cx="3248891" cy="3046988"/>
          </a:xfrm>
          <a:prstGeom prst="rect">
            <a:avLst/>
          </a:prstGeom>
          <a:noFill/>
        </p:spPr>
        <p:txBody>
          <a:bodyPr wrap="square" rtlCol="0">
            <a:spAutoFit/>
          </a:bodyPr>
          <a:lstStyle/>
          <a:p>
            <a:pPr marL="171450" indent="-171450">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API Handler </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对用户请求进行认证和转发</a:t>
            </a: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a:t>
            </a:r>
          </a:p>
          <a:p>
            <a:pPr marL="171450" indent="-171450">
              <a:buFont typeface="Arial" panose="020B0604020202020204" pitchFamily="34" charset="0"/>
              <a:buChar char="•"/>
            </a:pP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Dataflow </a:t>
            </a: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Manager </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接收</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API Handler</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转发的请求，进行业务逻辑处理和响应。</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S</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cheduler </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根据</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policy</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设置进行调度，产生数据流动任务，并将任务发送给</a:t>
            </a:r>
            <a:r>
              <a:rPr kumimoji="1" lang="en-US" altLang="zh-CN" sz="1200" dirty="0" err="1">
                <a:latin typeface="微软雅黑" panose="020B0503020204020204" pitchFamily="34" charset="-122"/>
                <a:ea typeface="微软雅黑" panose="020B0503020204020204" pitchFamily="34" charset="-122"/>
                <a:cs typeface="メイリオ" panose="020B0604030504040204" pitchFamily="50" charset="-128"/>
              </a:rPr>
              <a:t>kafka</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r>
              <a:rPr kumimoji="1" lang="en-US" sz="1200" dirty="0" err="1">
                <a:latin typeface="微软雅黑" panose="020B0503020204020204" pitchFamily="34" charset="-122"/>
                <a:ea typeface="微软雅黑" panose="020B0503020204020204" pitchFamily="34" charset="-122"/>
                <a:cs typeface="メイリオ" panose="020B0604030504040204" pitchFamily="50" charset="-128"/>
              </a:rPr>
              <a:t>D</a:t>
            </a:r>
            <a:r>
              <a:rPr kumimoji="1" lang="en-US" altLang="zh-CN" sz="1200" dirty="0" err="1">
                <a:latin typeface="微软雅黑" panose="020B0503020204020204" pitchFamily="34" charset="-122"/>
                <a:ea typeface="微软雅黑" panose="020B0503020204020204" pitchFamily="34" charset="-122"/>
                <a:cs typeface="メイリオ" panose="020B0604030504040204" pitchFamily="50" charset="-128"/>
              </a:rPr>
              <a:t>ataMover</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 </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从</a:t>
            </a:r>
            <a:r>
              <a:rPr kumimoji="1" lang="en-US" altLang="zh-CN" sz="1200" dirty="0" err="1">
                <a:latin typeface="微软雅黑" panose="020B0503020204020204" pitchFamily="34" charset="-122"/>
                <a:ea typeface="微软雅黑" panose="020B0503020204020204" pitchFamily="34" charset="-122"/>
                <a:cs typeface="メイリオ" panose="020B0604030504040204" pitchFamily="50" charset="-128"/>
              </a:rPr>
              <a:t>kafka</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接收任务，完成数据流动。</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不同类型的流动任务，</a:t>
            </a:r>
            <a:r>
              <a:rPr kumimoji="1" lang="en-US" altLang="zh-CN" sz="1200" dirty="0" err="1">
                <a:latin typeface="微软雅黑" panose="020B0503020204020204" pitchFamily="34" charset="-122"/>
                <a:ea typeface="微软雅黑" panose="020B0503020204020204" pitchFamily="34" charset="-122"/>
                <a:cs typeface="メイリオ" panose="020B0604030504040204" pitchFamily="50" charset="-128"/>
              </a:rPr>
              <a:t>DataMover</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有对应的</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plugin</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进行处理。</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a:buFont typeface="Arial" panose="020B0604020202020204" pitchFamily="34" charset="0"/>
              <a:buChar char="•"/>
            </a:pP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Job </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Manager</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提供查询任务状态的接口。</a:t>
            </a: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a:p>
            <a:pPr algn="l"/>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05698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999285" y="956414"/>
            <a:ext cx="1866743" cy="3669374"/>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灯片编号占位符 3"/>
          <p:cNvSpPr>
            <a:spLocks noGrp="1"/>
          </p:cNvSpPr>
          <p:nvPr>
            <p:ph type="sldNum" sz="quarter" idx="4"/>
          </p:nvPr>
        </p:nvSpPr>
        <p:spPr/>
        <p:txBody>
          <a:bodyPr/>
          <a:lstStyle/>
          <a:p>
            <a:fld id="{C3837181-38C6-AD4F-B8BA-B444770388BB}" type="slidenum">
              <a:rPr lang="en-US" smtClean="0"/>
              <a:pPr/>
              <a:t>11</a:t>
            </a:fld>
            <a:endParaRPr lang="en-US" dirty="0"/>
          </a:p>
        </p:txBody>
      </p:sp>
      <p:sp>
        <p:nvSpPr>
          <p:cNvPr id="10" name="Rectangle 11">
            <a:extLst>
              <a:ext uri="{FF2B5EF4-FFF2-40B4-BE49-F238E27FC236}">
                <a16:creationId xmlns="" xmlns:a16="http://schemas.microsoft.com/office/drawing/2014/main" id="{3AE10484-9329-8F47-AE86-B0EE84B6F80A}"/>
              </a:ext>
            </a:extLst>
          </p:cNvPr>
          <p:cNvSpPr/>
          <p:nvPr/>
        </p:nvSpPr>
        <p:spPr>
          <a:xfrm>
            <a:off x="456081" y="1096648"/>
            <a:ext cx="1512000" cy="30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707" tIns="23707" rIns="23707" bIns="23707" numCol="1" spcCol="1270" anchor="t" anchorCtr="0">
            <a:noAutofit/>
          </a:bodyPr>
          <a:lstStyle/>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2017H2</a:t>
            </a:r>
          </a:p>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ZEALAND</a:t>
            </a:r>
          </a:p>
          <a:p>
            <a:pPr marL="0" lvl="1" defTabSz="829713">
              <a:lnSpc>
                <a:spcPct val="90000"/>
              </a:lnSpc>
              <a:spcBef>
                <a:spcPct val="0"/>
              </a:spcBef>
              <a:spcAft>
                <a:spcPct val="15000"/>
              </a:spcAft>
            </a:pPr>
            <a:r>
              <a:rPr kumimoji="0" lang="en-US" sz="1200" b="1" dirty="0">
                <a:solidFill>
                  <a:prstClr val="black"/>
                </a:solidFill>
                <a:latin typeface="Arial" panose="020B0604020202020204" pitchFamily="34" charset="0"/>
                <a:cs typeface="Arial" panose="020B0604020202020204" pitchFamily="34" charset="0"/>
              </a:rPr>
              <a:t>Storage For </a:t>
            </a:r>
            <a:r>
              <a:rPr kumimoji="0" lang="en-US" sz="1200" b="1" dirty="0" err="1">
                <a:solidFill>
                  <a:prstClr val="black"/>
                </a:solidFill>
                <a:latin typeface="Arial" panose="020B0604020202020204" pitchFamily="34" charset="0"/>
                <a:cs typeface="Arial" panose="020B0604020202020204" pitchFamily="34" charset="0"/>
              </a:rPr>
              <a:t>Kubernetes</a:t>
            </a:r>
            <a:endPar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endParaRPr>
          </a:p>
          <a:p>
            <a:pPr marL="154513" lvl="1" indent="-154513" defTabSz="829713">
              <a:lnSpc>
                <a:spcPct val="90000"/>
              </a:lnSpc>
              <a:spcBef>
                <a:spcPct val="0"/>
              </a:spcBef>
              <a:spcAft>
                <a:spcPct val="15000"/>
              </a:spcAft>
              <a:buFont typeface="Arial" panose="020B0604020202020204" pitchFamily="34" charset="0"/>
              <a:buChar char="•"/>
            </a:pPr>
            <a:r>
              <a:rPr kumimoji="0" lang="en-US" sz="1200" dirty="0" err="1">
                <a:solidFill>
                  <a:prstClr val="black">
                    <a:hueOff val="0"/>
                    <a:satOff val="0"/>
                    <a:lumOff val="0"/>
                    <a:alphaOff val="0"/>
                  </a:prstClr>
                </a:solidFill>
                <a:latin typeface="Arial" panose="020B0604020202020204" pitchFamily="34" charset="0"/>
                <a:cs typeface="Arial" panose="020B0604020202020204" pitchFamily="34" charset="0"/>
              </a:rPr>
              <a:t>Kubernetes</a:t>
            </a:r>
            <a:r>
              <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rPr>
              <a:t> </a:t>
            </a:r>
            <a:r>
              <a:rPr kumimoji="0" lang="en-US" sz="1200" dirty="0" err="1">
                <a:solidFill>
                  <a:prstClr val="black">
                    <a:hueOff val="0"/>
                    <a:satOff val="0"/>
                    <a:lumOff val="0"/>
                    <a:alphaOff val="0"/>
                  </a:prstClr>
                </a:solidFill>
                <a:latin typeface="Arial" panose="020B0604020202020204" pitchFamily="34" charset="0"/>
                <a:cs typeface="Arial" panose="020B0604020202020204" pitchFamily="34" charset="0"/>
              </a:rPr>
              <a:t>FlexVolume</a:t>
            </a:r>
            <a:endPar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err="1">
                <a:solidFill>
                  <a:prstClr val="black">
                    <a:hueOff val="0"/>
                    <a:satOff val="0"/>
                    <a:lumOff val="0"/>
                    <a:alphaOff val="0"/>
                  </a:prstClr>
                </a:solidFill>
                <a:latin typeface="Arial" panose="020B0604020202020204" pitchFamily="34" charset="0"/>
                <a:cs typeface="Arial" panose="020B0604020202020204" pitchFamily="34" charset="0"/>
              </a:rPr>
              <a:t>Vol</a:t>
            </a:r>
            <a:r>
              <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rPr>
              <a:t> CRUD</a:t>
            </a:r>
          </a:p>
          <a:p>
            <a:pPr marL="152396" lvl="1" indent="-152396" defTabSz="829713">
              <a:lnSpc>
                <a:spcPct val="90000"/>
              </a:lnSpc>
              <a:spcBef>
                <a:spcPct val="0"/>
              </a:spcBef>
              <a:spcAft>
                <a:spcPct val="15000"/>
              </a:spcAft>
              <a:buFontTx/>
              <a:buChar char="••"/>
            </a:pPr>
            <a:r>
              <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rPr>
              <a:t>Standalone Cinder Integration</a:t>
            </a:r>
          </a:p>
          <a:p>
            <a:pPr marL="152396" lvl="1" indent="-152396" defTabSz="829713">
              <a:lnSpc>
                <a:spcPct val="90000"/>
              </a:lnSpc>
              <a:spcBef>
                <a:spcPct val="0"/>
              </a:spcBef>
              <a:spcAft>
                <a:spcPct val="15000"/>
              </a:spcAft>
              <a:buFontTx/>
              <a:buChar char="••"/>
            </a:pPr>
            <a:r>
              <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rPr>
              <a:t>CSI Support</a:t>
            </a:r>
          </a:p>
          <a:p>
            <a:pPr marL="152396" lvl="1" indent="-152396" defTabSz="829713">
              <a:lnSpc>
                <a:spcPct val="90000"/>
              </a:lnSpc>
              <a:spcBef>
                <a:spcPct val="0"/>
              </a:spcBef>
              <a:spcAft>
                <a:spcPct val="15000"/>
              </a:spcAft>
              <a:buFontTx/>
              <a:buChar char="••"/>
            </a:pPr>
            <a:r>
              <a:rPr kumimoji="0" lang="en-US" sz="1200" dirty="0" err="1">
                <a:solidFill>
                  <a:prstClr val="black">
                    <a:hueOff val="0"/>
                    <a:satOff val="0"/>
                    <a:lumOff val="0"/>
                    <a:alphaOff val="0"/>
                  </a:prstClr>
                </a:solidFill>
                <a:latin typeface="Arial" panose="020B0604020202020204" pitchFamily="34" charset="0"/>
                <a:cs typeface="Arial" panose="020B0604020202020204" pitchFamily="34" charset="0"/>
              </a:rPr>
              <a:t>Ceph</a:t>
            </a:r>
            <a:r>
              <a:rPr kumimoji="0" lang="en-US" sz="1200" dirty="0">
                <a:solidFill>
                  <a:prstClr val="black">
                    <a:hueOff val="0"/>
                    <a:satOff val="0"/>
                    <a:lumOff val="0"/>
                    <a:alphaOff val="0"/>
                  </a:prstClr>
                </a:solidFill>
                <a:latin typeface="Arial" panose="020B0604020202020204" pitchFamily="34" charset="0"/>
                <a:cs typeface="Arial" panose="020B0604020202020204" pitchFamily="34" charset="0"/>
              </a:rPr>
              <a:t>, LVM</a:t>
            </a:r>
          </a:p>
        </p:txBody>
      </p:sp>
      <p:sp>
        <p:nvSpPr>
          <p:cNvPr id="15" name="Rectangle 16">
            <a:extLst>
              <a:ext uri="{FF2B5EF4-FFF2-40B4-BE49-F238E27FC236}">
                <a16:creationId xmlns="" xmlns:a16="http://schemas.microsoft.com/office/drawing/2014/main" id="{15131A33-59B0-EA48-9279-E09FB1E318E6}"/>
              </a:ext>
            </a:extLst>
          </p:cNvPr>
          <p:cNvSpPr/>
          <p:nvPr/>
        </p:nvSpPr>
        <p:spPr>
          <a:xfrm>
            <a:off x="7183497" y="1096649"/>
            <a:ext cx="1512000" cy="7837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Rectangle 17">
            <a:extLst>
              <a:ext uri="{FF2B5EF4-FFF2-40B4-BE49-F238E27FC236}">
                <a16:creationId xmlns="" xmlns:a16="http://schemas.microsoft.com/office/drawing/2014/main" id="{6E9D7B79-22EC-9040-9043-C175ECE22A1B}"/>
              </a:ext>
            </a:extLst>
          </p:cNvPr>
          <p:cNvSpPr/>
          <p:nvPr/>
        </p:nvSpPr>
        <p:spPr>
          <a:xfrm>
            <a:off x="7486059" y="1096648"/>
            <a:ext cx="1512000" cy="30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707" tIns="23707" rIns="23707" bIns="23707" numCol="1" spcCol="1270" anchor="t" anchorCtr="0">
            <a:noAutofit/>
          </a:bodyPr>
          <a:lstStyle/>
          <a:p>
            <a:pPr marL="0" lvl="1" defTabSz="829713">
              <a:lnSpc>
                <a:spcPct val="90000"/>
              </a:lnSpc>
              <a:spcBef>
                <a:spcPct val="0"/>
              </a:spcBef>
              <a:spcAft>
                <a:spcPct val="15000"/>
              </a:spcAft>
            </a:pPr>
            <a:r>
              <a:rPr kumimoji="0" lang="en-US" sz="1200" b="1" dirty="0" smtClean="0">
                <a:solidFill>
                  <a:srgbClr val="BFC0BC"/>
                </a:solidFill>
                <a:latin typeface="Arial" panose="020B0604020202020204" pitchFamily="34" charset="0"/>
                <a:cs typeface="Arial" panose="020B0604020202020204" pitchFamily="34" charset="0"/>
              </a:rPr>
              <a:t>2019H2</a:t>
            </a:r>
          </a:p>
          <a:p>
            <a:pPr marL="0" lvl="1" defTabSz="829713">
              <a:lnSpc>
                <a:spcPct val="90000"/>
              </a:lnSpc>
              <a:spcBef>
                <a:spcPct val="0"/>
              </a:spcBef>
              <a:spcAft>
                <a:spcPct val="15000"/>
              </a:spcAft>
            </a:pPr>
            <a:r>
              <a:rPr kumimoji="0" lang="en-US" sz="1200" b="1" dirty="0" smtClean="0">
                <a:solidFill>
                  <a:srgbClr val="BFC0BC"/>
                </a:solidFill>
                <a:latin typeface="Arial" panose="020B0604020202020204" pitchFamily="34" charset="0"/>
                <a:cs typeface="Arial" panose="020B0604020202020204" pitchFamily="34" charset="0"/>
              </a:rPr>
              <a:t>++</a:t>
            </a:r>
            <a:endParaRPr kumimoji="0" lang="en-US" sz="1200" dirty="0">
              <a:solidFill>
                <a:srgbClr val="BFC0BC"/>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Performance</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Optimization</a:t>
            </a:r>
          </a:p>
          <a:p>
            <a:pPr marL="152396" lvl="1" indent="-152396" defTabSz="829713">
              <a:lnSpc>
                <a:spcPct val="90000"/>
              </a:lnSpc>
              <a:spcBef>
                <a:spcPct val="0"/>
              </a:spcBef>
              <a:spcAft>
                <a:spcPct val="15000"/>
              </a:spcAft>
              <a:buFontTx/>
              <a:buChar char="••"/>
            </a:pPr>
            <a:r>
              <a:rPr kumimoji="0" lang="en-US" sz="1200" dirty="0" err="1">
                <a:solidFill>
                  <a:prstClr val="black"/>
                </a:solidFill>
                <a:latin typeface="Arial" panose="020B0604020202020204" pitchFamily="34" charset="0"/>
                <a:cs typeface="Arial" panose="020B0604020202020204" pitchFamily="34" charset="0"/>
              </a:rPr>
              <a:t>Tiering</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Security </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Sharing </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Networking</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SCM</a:t>
            </a:r>
          </a:p>
          <a:p>
            <a:pPr marL="0" lvl="1" defTabSz="829713">
              <a:lnSpc>
                <a:spcPct val="90000"/>
              </a:lnSpc>
              <a:spcBef>
                <a:spcPct val="0"/>
              </a:spcBef>
              <a:spcAft>
                <a:spcPct val="15000"/>
              </a:spcAft>
            </a:pPr>
            <a:endParaRPr kumimoji="0" lang="en-US" sz="1200" dirty="0">
              <a:solidFill>
                <a:prstClr val="black"/>
              </a:solidFill>
              <a:latin typeface="Arial" panose="020B0604020202020204" pitchFamily="34" charset="0"/>
              <a:cs typeface="Arial" panose="020B0604020202020204" pitchFamily="34" charset="0"/>
            </a:endParaRPr>
          </a:p>
        </p:txBody>
      </p:sp>
      <p:sp>
        <p:nvSpPr>
          <p:cNvPr id="19" name="Rectangle 24">
            <a:extLst>
              <a:ext uri="{FF2B5EF4-FFF2-40B4-BE49-F238E27FC236}">
                <a16:creationId xmlns="" xmlns:a16="http://schemas.microsoft.com/office/drawing/2014/main" id="{9C4E3B96-FADA-DB4D-AE38-1CCF7C0E5725}"/>
              </a:ext>
            </a:extLst>
          </p:cNvPr>
          <p:cNvSpPr/>
          <p:nvPr/>
        </p:nvSpPr>
        <p:spPr>
          <a:xfrm>
            <a:off x="5613397" y="1096649"/>
            <a:ext cx="1512000" cy="78378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Rectangle 25">
            <a:extLst>
              <a:ext uri="{FF2B5EF4-FFF2-40B4-BE49-F238E27FC236}">
                <a16:creationId xmlns="" xmlns:a16="http://schemas.microsoft.com/office/drawing/2014/main" id="{F64FD53F-C415-2448-A134-6062EBB05B5F}"/>
              </a:ext>
            </a:extLst>
          </p:cNvPr>
          <p:cNvSpPr/>
          <p:nvPr/>
        </p:nvSpPr>
        <p:spPr>
          <a:xfrm>
            <a:off x="5867069" y="1096648"/>
            <a:ext cx="1512000" cy="30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707" tIns="23707" rIns="23707" bIns="23707" numCol="1" spcCol="1270" anchor="t" anchorCtr="0">
            <a:noAutofit/>
          </a:bodyPr>
          <a:lstStyle/>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2019H1</a:t>
            </a:r>
            <a:br>
              <a:rPr kumimoji="0" lang="en-US" sz="1200" b="1" dirty="0">
                <a:solidFill>
                  <a:schemeClr val="tx1"/>
                </a:solidFill>
                <a:latin typeface="Arial" panose="020B0604020202020204" pitchFamily="34" charset="0"/>
                <a:cs typeface="Arial" panose="020B0604020202020204" pitchFamily="34" charset="0"/>
              </a:rPr>
            </a:br>
            <a:r>
              <a:rPr kumimoji="0" lang="en-US" sz="1200" b="1" dirty="0">
                <a:solidFill>
                  <a:schemeClr val="tx1"/>
                </a:solidFill>
                <a:latin typeface="Arial" panose="020B0604020202020204" pitchFamily="34" charset="0"/>
                <a:cs typeface="Arial" panose="020B0604020202020204" pitchFamily="34" charset="0"/>
              </a:rPr>
              <a:t>CAPRI</a:t>
            </a:r>
            <a:r>
              <a:rPr kumimoji="0" lang="en-US" sz="1200" b="1" dirty="0">
                <a:solidFill>
                  <a:srgbClr val="019ACD"/>
                </a:solidFill>
                <a:latin typeface="Arial" panose="020B0604020202020204" pitchFamily="34" charset="0"/>
                <a:cs typeface="Arial" panose="020B0604020202020204" pitchFamily="34" charset="0"/>
              </a:rPr>
              <a:t/>
            </a:r>
            <a:br>
              <a:rPr kumimoji="0" lang="en-US" sz="1200" b="1" dirty="0">
                <a:solidFill>
                  <a:srgbClr val="019ACD"/>
                </a:solidFill>
                <a:latin typeface="Arial" panose="020B0604020202020204" pitchFamily="34" charset="0"/>
                <a:cs typeface="Arial" panose="020B0604020202020204" pitchFamily="34" charset="0"/>
              </a:rPr>
            </a:br>
            <a:r>
              <a:rPr lang="en-US" altLang="zh-CN" sz="1200" b="1" dirty="0">
                <a:solidFill>
                  <a:prstClr val="black"/>
                </a:solidFill>
                <a:latin typeface="Arial" panose="020B0604020202020204" pitchFamily="34" charset="0"/>
                <a:cs typeface="Arial" panose="020B0604020202020204" pitchFamily="34" charset="0"/>
              </a:rPr>
              <a:t>Data</a:t>
            </a:r>
            <a:r>
              <a:rPr kumimoji="0" lang="en-US" altLang="zh-CN" sz="1200" b="1" dirty="0" smtClean="0">
                <a:solidFill>
                  <a:srgbClr val="019ACD"/>
                </a:solidFill>
                <a:latin typeface="Arial" panose="020B0604020202020204" pitchFamily="34" charset="0"/>
                <a:cs typeface="Arial" panose="020B0604020202020204" pitchFamily="34" charset="0"/>
              </a:rPr>
              <a:t> </a:t>
            </a:r>
            <a:r>
              <a:rPr kumimoji="0" lang="en-US" sz="1200" b="1" dirty="0" smtClean="0">
                <a:solidFill>
                  <a:prstClr val="black"/>
                </a:solidFill>
                <a:latin typeface="Arial" panose="020B0604020202020204" pitchFamily="34" charset="0"/>
                <a:cs typeface="Arial" panose="020B0604020202020204" pitchFamily="34" charset="0"/>
              </a:rPr>
              <a:t>Intelligence</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Analytics</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Lifecycle</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Data Protection</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File Share</a:t>
            </a:r>
          </a:p>
          <a:p>
            <a:pPr marL="0" lvl="1" defTabSz="829713">
              <a:lnSpc>
                <a:spcPct val="90000"/>
              </a:lnSpc>
              <a:spcBef>
                <a:spcPct val="0"/>
              </a:spcBef>
              <a:spcAft>
                <a:spcPct val="15000"/>
              </a:spcAft>
            </a:pPr>
            <a:endParaRPr kumimoji="0" lang="en-US" sz="1200" dirty="0">
              <a:solidFill>
                <a:prstClr val="black"/>
              </a:solidFill>
              <a:latin typeface="Arial" panose="020B0604020202020204" pitchFamily="34" charset="0"/>
              <a:cs typeface="Arial" panose="020B0604020202020204" pitchFamily="34" charset="0"/>
            </a:endParaRPr>
          </a:p>
        </p:txBody>
      </p:sp>
      <p:sp>
        <p:nvSpPr>
          <p:cNvPr id="23" name="标题 1"/>
          <p:cNvSpPr>
            <a:spLocks noGrp="1"/>
          </p:cNvSpPr>
          <p:nvPr>
            <p:ph type="ctrTitle"/>
          </p:nvPr>
        </p:nvSpPr>
        <p:spPr>
          <a:xfrm>
            <a:off x="376156" y="159378"/>
            <a:ext cx="8275856" cy="797036"/>
          </a:xfrm>
        </p:spPr>
        <p:txBody>
          <a:bodyPr/>
          <a:lstStyle/>
          <a:p>
            <a:r>
              <a:rPr lang="zh-CN" altLang="en-US" b="1" dirty="0" smtClean="0">
                <a:latin typeface="微软雅黑" panose="020B0503020204020204" pitchFamily="34" charset="-122"/>
                <a:ea typeface="微软雅黑" panose="020B0503020204020204" pitchFamily="34" charset="-122"/>
              </a:rPr>
              <a:t>持续增强</a:t>
            </a:r>
            <a:r>
              <a:rPr lang="en-US" altLang="zh-CN" b="1" dirty="0" smtClean="0">
                <a:latin typeface="微软雅黑" panose="020B0503020204020204" pitchFamily="34" charset="-122"/>
                <a:ea typeface="微软雅黑" panose="020B0503020204020204" pitchFamily="34" charset="-122"/>
              </a:rPr>
              <a:t>OpenSDS</a:t>
            </a:r>
            <a:r>
              <a:rPr lang="zh-CN" altLang="en-US" b="1" dirty="0" smtClean="0">
                <a:latin typeface="微软雅黑" panose="020B0503020204020204" pitchFamily="34" charset="-122"/>
                <a:ea typeface="微软雅黑" panose="020B0503020204020204" pitchFamily="34" charset="-122"/>
              </a:rPr>
              <a:t>数据生命周期管理和多云数据管理能力</a:t>
            </a:r>
            <a:endParaRPr lang="en-US" b="1" dirty="0">
              <a:latin typeface="微软雅黑" panose="020B0503020204020204" pitchFamily="34" charset="-122"/>
              <a:ea typeface="微软雅黑" panose="020B0503020204020204" pitchFamily="34" charset="-122"/>
            </a:endParaRPr>
          </a:p>
        </p:txBody>
      </p:sp>
      <p:sp>
        <p:nvSpPr>
          <p:cNvPr id="7" name="Rectangle 8">
            <a:extLst>
              <a:ext uri="{FF2B5EF4-FFF2-40B4-BE49-F238E27FC236}">
                <a16:creationId xmlns="" xmlns:a16="http://schemas.microsoft.com/office/drawing/2014/main" id="{69CBD11F-9858-A241-9807-28BCAE300BA7}"/>
              </a:ext>
            </a:extLst>
          </p:cNvPr>
          <p:cNvSpPr/>
          <p:nvPr/>
        </p:nvSpPr>
        <p:spPr>
          <a:xfrm>
            <a:off x="2101472" y="1096648"/>
            <a:ext cx="1649831" cy="30584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707" tIns="23707" rIns="23707" bIns="23707" numCol="1" spcCol="1270" anchor="t" anchorCtr="0">
            <a:noAutofit/>
          </a:bodyPr>
          <a:lstStyle/>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2018H1</a:t>
            </a:r>
          </a:p>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ARUBA</a:t>
            </a:r>
          </a:p>
          <a:p>
            <a:pPr marL="0" lvl="1" defTabSz="829713">
              <a:lnSpc>
                <a:spcPct val="90000"/>
              </a:lnSpc>
              <a:spcBef>
                <a:spcPct val="0"/>
              </a:spcBef>
              <a:spcAft>
                <a:spcPct val="15000"/>
              </a:spcAft>
            </a:pPr>
            <a:r>
              <a:rPr kumimoji="0" lang="en-US" sz="1200" b="1" dirty="0" smtClean="0">
                <a:solidFill>
                  <a:prstClr val="black"/>
                </a:solidFill>
                <a:latin typeface="Arial" panose="020B0604020202020204" pitchFamily="34" charset="0"/>
                <a:cs typeface="Arial" panose="020B0604020202020204" pitchFamily="34" charset="0"/>
              </a:rPr>
              <a:t>Storage </a:t>
            </a:r>
            <a:r>
              <a:rPr kumimoji="0" lang="en-US" sz="1200" b="1" dirty="0" err="1" smtClean="0">
                <a:solidFill>
                  <a:prstClr val="black"/>
                </a:solidFill>
                <a:latin typeface="Arial" panose="020B0604020202020204" pitchFamily="34" charset="0"/>
                <a:cs typeface="Arial" panose="020B0604020202020204" pitchFamily="34" charset="0"/>
              </a:rPr>
              <a:t>LifeCyecle</a:t>
            </a:r>
            <a:r>
              <a:rPr kumimoji="0" lang="en-US" sz="1200" b="1" dirty="0" smtClean="0">
                <a:solidFill>
                  <a:prstClr val="black"/>
                </a:solidFill>
                <a:latin typeface="Arial" panose="020B0604020202020204" pitchFamily="34" charset="0"/>
                <a:cs typeface="Arial" panose="020B0604020202020204" pitchFamily="34" charset="0"/>
              </a:rPr>
              <a:t> Management</a:t>
            </a:r>
            <a:endParaRPr kumimoji="0" lang="en-US" sz="1200" b="1" dirty="0">
              <a:solidFill>
                <a:prstClr val="black"/>
              </a:solidFill>
              <a:latin typeface="Arial" panose="020B0604020202020204" pitchFamily="34" charset="0"/>
              <a:cs typeface="Arial" panose="020B0604020202020204" pitchFamily="34" charset="0"/>
            </a:endParaRPr>
          </a:p>
          <a:p>
            <a:pPr marL="154513" lvl="1" indent="-154513" defTabSz="829713">
              <a:lnSpc>
                <a:spcPct val="90000"/>
              </a:lnSpc>
              <a:spcBef>
                <a:spcPct val="0"/>
              </a:spcBef>
              <a:spcAft>
                <a:spcPct val="15000"/>
              </a:spcAft>
              <a:buFont typeface="Arial" panose="020B0604020202020204" pitchFamily="34" charset="0"/>
              <a:buChar char="•"/>
            </a:pPr>
            <a:r>
              <a:rPr kumimoji="0" lang="en-US" sz="1200" dirty="0" err="1">
                <a:solidFill>
                  <a:prstClr val="black"/>
                </a:solidFill>
                <a:latin typeface="Arial" panose="020B0604020202020204" pitchFamily="34" charset="0"/>
                <a:cs typeface="Arial" panose="020B0604020202020204" pitchFamily="34" charset="0"/>
              </a:rPr>
              <a:t>OpenStack</a:t>
            </a:r>
            <a:endParaRPr kumimoji="0" lang="en-US" sz="1200" dirty="0">
              <a:solidFill>
                <a:prstClr val="black"/>
              </a:solidFill>
              <a:latin typeface="Arial" panose="020B0604020202020204" pitchFamily="34" charset="0"/>
              <a:cs typeface="Arial" panose="020B0604020202020204" pitchFamily="34" charset="0"/>
            </a:endParaRPr>
          </a:p>
          <a:p>
            <a:pPr marL="154513" lvl="1" indent="-154513" defTabSz="829713">
              <a:lnSpc>
                <a:spcPct val="90000"/>
              </a:lnSpc>
              <a:spcBef>
                <a:spcPct val="0"/>
              </a:spcBef>
              <a:spcAft>
                <a:spcPct val="15000"/>
              </a:spcAft>
              <a:buFont typeface="Arial" panose="020B0604020202020204" pitchFamily="34" charset="0"/>
              <a:buChar char="•"/>
            </a:pPr>
            <a:r>
              <a:rPr kumimoji="0" lang="en-US" sz="1200" dirty="0">
                <a:solidFill>
                  <a:prstClr val="black"/>
                </a:solidFill>
                <a:latin typeface="Arial" panose="020B0604020202020204" pitchFamily="34" charset="0"/>
                <a:cs typeface="Arial" panose="020B0604020202020204" pitchFamily="34" charset="0"/>
              </a:rPr>
              <a:t>Replication</a:t>
            </a:r>
            <a:br>
              <a:rPr kumimoji="0" lang="en-US" sz="1200" dirty="0">
                <a:solidFill>
                  <a:prstClr val="black"/>
                </a:solidFill>
                <a:latin typeface="Arial" panose="020B0604020202020204" pitchFamily="34" charset="0"/>
                <a:cs typeface="Arial" panose="020B0604020202020204" pitchFamily="34" charset="0"/>
              </a:rPr>
            </a:br>
            <a:r>
              <a:rPr kumimoji="0" lang="en-US" sz="1000" dirty="0">
                <a:solidFill>
                  <a:prstClr val="black"/>
                </a:solidFill>
                <a:latin typeface="Arial" panose="020B0604020202020204" pitchFamily="34" charset="0"/>
                <a:cs typeface="Arial" panose="020B0604020202020204" pitchFamily="34" charset="0"/>
              </a:rPr>
              <a:t>Array-Based, </a:t>
            </a:r>
            <a:r>
              <a:rPr kumimoji="0" lang="en-US" sz="1000" dirty="0" smtClean="0">
                <a:solidFill>
                  <a:prstClr val="black"/>
                </a:solidFill>
                <a:latin typeface="Arial" panose="020B0604020202020204" pitchFamily="34" charset="0"/>
                <a:cs typeface="Arial" panose="020B0604020202020204" pitchFamily="34" charset="0"/>
              </a:rPr>
              <a:t>Host-Based</a:t>
            </a:r>
            <a:endParaRPr kumimoji="0" lang="en-US" sz="10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Dashboard</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Virtual Pools</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Storage Profiles</a:t>
            </a:r>
          </a:p>
          <a:p>
            <a:pPr marL="152396" lvl="1" indent="-152396" defTabSz="829713">
              <a:lnSpc>
                <a:spcPct val="90000"/>
              </a:lnSpc>
              <a:spcBef>
                <a:spcPct val="0"/>
              </a:spcBef>
              <a:spcAft>
                <a:spcPct val="15000"/>
              </a:spcAft>
              <a:buFontTx/>
              <a:buChar char="••"/>
            </a:pPr>
            <a:r>
              <a:rPr kumimoji="0" lang="en-US" sz="1200" dirty="0" err="1">
                <a:solidFill>
                  <a:prstClr val="black"/>
                </a:solidFill>
                <a:latin typeface="Arial" panose="020B0604020202020204" pitchFamily="34" charset="0"/>
                <a:cs typeface="Arial" panose="020B0604020202020204" pitchFamily="34" charset="0"/>
              </a:rPr>
              <a:t>NVMeoF</a:t>
            </a:r>
            <a:r>
              <a:rPr kumimoji="0" lang="en-US" sz="1200" dirty="0">
                <a:solidFill>
                  <a:prstClr val="black"/>
                </a:solidFill>
                <a:latin typeface="Arial" panose="020B0604020202020204" pitchFamily="34" charset="0"/>
                <a:cs typeface="Arial" panose="020B0604020202020204" pitchFamily="34" charset="0"/>
              </a:rPr>
              <a:t> preview</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Enumeration</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Block Storage</a:t>
            </a:r>
          </a:p>
          <a:p>
            <a:pPr marL="309026" lvl="2" indent="-154513" defTabSz="829713">
              <a:lnSpc>
                <a:spcPct val="90000"/>
              </a:lnSpc>
              <a:spcBef>
                <a:spcPct val="0"/>
              </a:spcBef>
              <a:spcAft>
                <a:spcPct val="15000"/>
              </a:spcAft>
              <a:buFontTx/>
              <a:buChar char="••"/>
            </a:pPr>
            <a:r>
              <a:rPr kumimoji="0" lang="en-US" sz="1000" dirty="0" err="1">
                <a:solidFill>
                  <a:prstClr val="black"/>
                </a:solidFill>
                <a:latin typeface="Arial" panose="020B0604020202020204" pitchFamily="34" charset="0"/>
                <a:cs typeface="Arial" panose="020B0604020202020204" pitchFamily="34" charset="0"/>
              </a:rPr>
              <a:t>Ceph</a:t>
            </a:r>
            <a:endParaRPr kumimoji="0" lang="en-US" sz="1000" dirty="0">
              <a:solidFill>
                <a:prstClr val="black"/>
              </a:solidFill>
              <a:latin typeface="Arial" panose="020B0604020202020204" pitchFamily="34" charset="0"/>
              <a:cs typeface="Arial" panose="020B0604020202020204" pitchFamily="34" charset="0"/>
            </a:endParaRPr>
          </a:p>
          <a:p>
            <a:pPr marL="309026" lvl="2" indent="-154513" defTabSz="829713">
              <a:lnSpc>
                <a:spcPct val="90000"/>
              </a:lnSpc>
              <a:spcBef>
                <a:spcPct val="0"/>
              </a:spcBef>
              <a:spcAft>
                <a:spcPct val="15000"/>
              </a:spcAft>
              <a:buFontTx/>
              <a:buChar char="••"/>
            </a:pPr>
            <a:r>
              <a:rPr kumimoji="0" lang="en-US" sz="1000" dirty="0">
                <a:solidFill>
                  <a:prstClr val="black"/>
                </a:solidFill>
                <a:latin typeface="Arial" panose="020B0604020202020204" pitchFamily="34" charset="0"/>
                <a:cs typeface="Arial" panose="020B0604020202020204" pitchFamily="34" charset="0"/>
              </a:rPr>
              <a:t>LVM</a:t>
            </a:r>
          </a:p>
          <a:p>
            <a:pPr marL="309026" lvl="2" indent="-154513" defTabSz="829713">
              <a:lnSpc>
                <a:spcPct val="90000"/>
              </a:lnSpc>
              <a:spcBef>
                <a:spcPct val="0"/>
              </a:spcBef>
              <a:spcAft>
                <a:spcPct val="15000"/>
              </a:spcAft>
              <a:buFontTx/>
              <a:buChar char="••"/>
            </a:pPr>
            <a:r>
              <a:rPr kumimoji="0" lang="en-US" sz="1000" dirty="0">
                <a:solidFill>
                  <a:prstClr val="black"/>
                </a:solidFill>
                <a:latin typeface="Arial" panose="020B0604020202020204" pitchFamily="34" charset="0"/>
                <a:cs typeface="Arial" panose="020B0604020202020204" pitchFamily="34" charset="0"/>
              </a:rPr>
              <a:t>IBM: XIV, </a:t>
            </a:r>
            <a:r>
              <a:rPr kumimoji="0" lang="en-US" sz="1000" dirty="0" err="1">
                <a:solidFill>
                  <a:prstClr val="black"/>
                </a:solidFill>
                <a:latin typeface="Arial" panose="020B0604020202020204" pitchFamily="34" charset="0"/>
                <a:cs typeface="Arial" panose="020B0604020202020204" pitchFamily="34" charset="0"/>
              </a:rPr>
              <a:t>Storwize</a:t>
            </a:r>
            <a:r>
              <a:rPr kumimoji="0" lang="en-US" sz="1000" dirty="0">
                <a:solidFill>
                  <a:prstClr val="black"/>
                </a:solidFill>
                <a:latin typeface="Arial" panose="020B0604020202020204" pitchFamily="34" charset="0"/>
                <a:cs typeface="Arial" panose="020B0604020202020204" pitchFamily="34" charset="0"/>
              </a:rPr>
              <a:t>, SVC</a:t>
            </a:r>
          </a:p>
          <a:p>
            <a:pPr marL="309026" lvl="2" indent="-154513" defTabSz="829713">
              <a:lnSpc>
                <a:spcPct val="90000"/>
              </a:lnSpc>
              <a:spcBef>
                <a:spcPct val="0"/>
              </a:spcBef>
              <a:spcAft>
                <a:spcPct val="15000"/>
              </a:spcAft>
              <a:buFontTx/>
              <a:buChar char="••"/>
            </a:pPr>
            <a:r>
              <a:rPr kumimoji="0" lang="en-US" sz="1000" dirty="0">
                <a:solidFill>
                  <a:prstClr val="black"/>
                </a:solidFill>
                <a:latin typeface="Arial" panose="020B0604020202020204" pitchFamily="34" charset="0"/>
                <a:cs typeface="Arial" panose="020B0604020202020204" pitchFamily="34" charset="0"/>
              </a:rPr>
              <a:t>Huawei: Dorado</a:t>
            </a:r>
          </a:p>
          <a:p>
            <a:pPr marL="0" lvl="1" defTabSz="829713">
              <a:lnSpc>
                <a:spcPct val="90000"/>
              </a:lnSpc>
              <a:spcBef>
                <a:spcPct val="0"/>
              </a:spcBef>
              <a:spcAft>
                <a:spcPct val="15000"/>
              </a:spcAft>
            </a:pPr>
            <a:endParaRPr kumimoji="0" lang="en-US" sz="1200" dirty="0">
              <a:solidFill>
                <a:prstClr val="black"/>
              </a:solidFill>
              <a:latin typeface="Arial" panose="020B0604020202020204" pitchFamily="34" charset="0"/>
              <a:cs typeface="Arial" panose="020B0604020202020204" pitchFamily="34" charset="0"/>
            </a:endParaRPr>
          </a:p>
        </p:txBody>
      </p:sp>
      <p:sp>
        <p:nvSpPr>
          <p:cNvPr id="13" name="Rectangle 14">
            <a:extLst>
              <a:ext uri="{FF2B5EF4-FFF2-40B4-BE49-F238E27FC236}">
                <a16:creationId xmlns="" xmlns:a16="http://schemas.microsoft.com/office/drawing/2014/main" id="{C47CDBA1-9C58-E544-A986-AEACC04BE0E8}"/>
              </a:ext>
            </a:extLst>
          </p:cNvPr>
          <p:cNvSpPr/>
          <p:nvPr/>
        </p:nvSpPr>
        <p:spPr>
          <a:xfrm>
            <a:off x="4120323" y="1096648"/>
            <a:ext cx="1620824" cy="305849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3707" tIns="23707" rIns="23707" bIns="23707" numCol="1" spcCol="1270" anchor="t" anchorCtr="0">
            <a:noAutofit/>
          </a:bodyPr>
          <a:lstStyle/>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2018H2</a:t>
            </a:r>
          </a:p>
          <a:p>
            <a:pPr marL="0" lvl="1" defTabSz="829713">
              <a:lnSpc>
                <a:spcPct val="90000"/>
              </a:lnSpc>
              <a:spcBef>
                <a:spcPct val="0"/>
              </a:spcBef>
              <a:spcAft>
                <a:spcPct val="15000"/>
              </a:spcAft>
            </a:pPr>
            <a:r>
              <a:rPr kumimoji="0" lang="en-US" sz="1200" b="1" dirty="0">
                <a:solidFill>
                  <a:schemeClr val="tx1"/>
                </a:solidFill>
                <a:latin typeface="Arial" panose="020B0604020202020204" pitchFamily="34" charset="0"/>
                <a:cs typeface="Arial" panose="020B0604020202020204" pitchFamily="34" charset="0"/>
              </a:rPr>
              <a:t>BALI</a:t>
            </a:r>
            <a:r>
              <a:rPr kumimoji="0" lang="en-US" sz="1200" b="1" dirty="0">
                <a:solidFill>
                  <a:srgbClr val="019ACD"/>
                </a:solidFill>
                <a:latin typeface="Arial" panose="020B0604020202020204" pitchFamily="34" charset="0"/>
                <a:cs typeface="Arial" panose="020B0604020202020204" pitchFamily="34" charset="0"/>
              </a:rPr>
              <a:t/>
            </a:r>
            <a:br>
              <a:rPr kumimoji="0" lang="en-US" sz="1200" b="1" dirty="0">
                <a:solidFill>
                  <a:srgbClr val="019ACD"/>
                </a:solidFill>
                <a:latin typeface="Arial" panose="020B0604020202020204" pitchFamily="34" charset="0"/>
                <a:cs typeface="Arial" panose="020B0604020202020204" pitchFamily="34" charset="0"/>
              </a:rPr>
            </a:br>
            <a:r>
              <a:rPr kumimoji="0" lang="en-US" sz="1200" b="1" dirty="0" smtClean="0">
                <a:solidFill>
                  <a:prstClr val="black"/>
                </a:solidFill>
                <a:latin typeface="Arial" panose="020B0604020202020204" pitchFamily="34" charset="0"/>
                <a:cs typeface="Arial" panose="020B0604020202020204" pitchFamily="34" charset="0"/>
              </a:rPr>
              <a:t>Multi-Cloud Data </a:t>
            </a:r>
            <a:r>
              <a:rPr kumimoji="0" lang="en-US" altLang="zh-CN" sz="1200" b="1" dirty="0" smtClean="0">
                <a:solidFill>
                  <a:prstClr val="black"/>
                </a:solidFill>
                <a:latin typeface="Arial" panose="020B0604020202020204" pitchFamily="34" charset="0"/>
                <a:cs typeface="Arial" panose="020B0604020202020204" pitchFamily="34" charset="0"/>
              </a:rPr>
              <a:t>Management</a:t>
            </a:r>
            <a:endParaRPr kumimoji="0" lang="en-US" sz="1200" b="1"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Data Migration</a:t>
            </a:r>
            <a:br>
              <a:rPr kumimoji="0" lang="en-US" sz="1200" dirty="0">
                <a:solidFill>
                  <a:prstClr val="black"/>
                </a:solidFill>
                <a:latin typeface="Arial" panose="020B0604020202020204" pitchFamily="34" charset="0"/>
                <a:cs typeface="Arial" panose="020B0604020202020204" pitchFamily="34" charset="0"/>
              </a:rPr>
            </a:br>
            <a:r>
              <a:rPr kumimoji="0" lang="en-US" sz="1000" dirty="0">
                <a:solidFill>
                  <a:prstClr val="black"/>
                </a:solidFill>
                <a:latin typeface="Arial" panose="020B0604020202020204" pitchFamily="34" charset="0"/>
                <a:cs typeface="Arial" panose="020B0604020202020204" pitchFamily="34" charset="0"/>
              </a:rPr>
              <a:t>Offline, Online*</a:t>
            </a:r>
          </a:p>
          <a:p>
            <a:pPr marL="152396" lvl="1" indent="-152396" defTabSz="829713">
              <a:lnSpc>
                <a:spcPct val="90000"/>
              </a:lnSpc>
              <a:spcBef>
                <a:spcPct val="0"/>
              </a:spcBef>
              <a:spcAft>
                <a:spcPct val="15000"/>
              </a:spcAft>
              <a:buFontTx/>
              <a:buChar char="••"/>
            </a:pPr>
            <a:r>
              <a:rPr kumimoji="0" lang="en-US" sz="1200" dirty="0" smtClean="0">
                <a:solidFill>
                  <a:prstClr val="black"/>
                </a:solidFill>
                <a:latin typeface="Arial" panose="020B0604020202020204" pitchFamily="34" charset="0"/>
                <a:cs typeface="Arial" panose="020B0604020202020204" pitchFamily="34" charset="0"/>
              </a:rPr>
              <a:t>Multi-</a:t>
            </a:r>
            <a:r>
              <a:rPr kumimoji="0" lang="en-US" sz="1200" dirty="0" err="1" smtClean="0">
                <a:solidFill>
                  <a:prstClr val="black"/>
                </a:solidFill>
                <a:latin typeface="Arial" panose="020B0604020202020204" pitchFamily="34" charset="0"/>
                <a:cs typeface="Arial" panose="020B0604020202020204" pitchFamily="34" charset="0"/>
              </a:rPr>
              <a:t>OpenStack</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S3 Object</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Multi-Cloud </a:t>
            </a:r>
            <a:r>
              <a:rPr kumimoji="0" lang="en-US" sz="1200" dirty="0" smtClean="0">
                <a:solidFill>
                  <a:prstClr val="black"/>
                </a:solidFill>
                <a:latin typeface="Arial" panose="020B0604020202020204" pitchFamily="34" charset="0"/>
                <a:cs typeface="Arial" panose="020B0604020202020204" pitchFamily="34" charset="0"/>
              </a:rPr>
              <a:t>Engine</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err="1">
                <a:solidFill>
                  <a:prstClr val="black"/>
                </a:solidFill>
                <a:latin typeface="Arial" panose="020B0604020202020204" pitchFamily="34" charset="0"/>
                <a:cs typeface="Arial" panose="020B0604020202020204" pitchFamily="34" charset="0"/>
              </a:rPr>
              <a:t>NVMeoF</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Storage Groups</a:t>
            </a:r>
            <a:br>
              <a:rPr kumimoji="0" lang="en-US" sz="1200" dirty="0">
                <a:solidFill>
                  <a:prstClr val="black"/>
                </a:solidFill>
                <a:latin typeface="Arial" panose="020B0604020202020204" pitchFamily="34" charset="0"/>
                <a:cs typeface="Arial" panose="020B0604020202020204" pitchFamily="34" charset="0"/>
              </a:rPr>
            </a:br>
            <a:r>
              <a:rPr lang="en-US" sz="1000" dirty="0">
                <a:solidFill>
                  <a:prstClr val="black"/>
                </a:solidFill>
                <a:latin typeface="Arial" panose="020B0604020202020204" pitchFamily="34" charset="0"/>
                <a:cs typeface="Arial" panose="020B0604020202020204" pitchFamily="34" charset="0"/>
              </a:rPr>
              <a:t>Snapshots, Replication </a:t>
            </a:r>
          </a:p>
          <a:p>
            <a:pPr marL="152396" lvl="1" indent="-152396" defTabSz="829713">
              <a:lnSpc>
                <a:spcPct val="90000"/>
              </a:lnSpc>
              <a:spcBef>
                <a:spcPct val="0"/>
              </a:spcBef>
              <a:spcAft>
                <a:spcPct val="15000"/>
              </a:spcAft>
              <a:buFontTx/>
              <a:buChar char="••"/>
            </a:pPr>
            <a:r>
              <a:rPr lang="en-US" sz="1200" dirty="0" smtClean="0">
                <a:solidFill>
                  <a:prstClr val="black"/>
                </a:solidFill>
                <a:latin typeface="Arial" panose="020B0604020202020204" pitchFamily="34" charset="0"/>
                <a:cs typeface="Arial" panose="020B0604020202020204" pitchFamily="34" charset="0"/>
              </a:rPr>
              <a:t>Monitoring</a:t>
            </a:r>
            <a:endParaRPr kumimoji="0" lang="en-US" sz="1200" dirty="0">
              <a:solidFill>
                <a:prstClr val="black"/>
              </a:solidFill>
              <a:latin typeface="Arial" panose="020B0604020202020204" pitchFamily="34" charset="0"/>
              <a:cs typeface="Arial" panose="020B0604020202020204" pitchFamily="34" charset="0"/>
            </a:endParaRP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CSI </a:t>
            </a:r>
            <a:br>
              <a:rPr kumimoji="0" lang="en-US" sz="1200" dirty="0">
                <a:solidFill>
                  <a:prstClr val="black"/>
                </a:solidFill>
                <a:latin typeface="Arial" panose="020B0604020202020204" pitchFamily="34" charset="0"/>
                <a:cs typeface="Arial" panose="020B0604020202020204" pitchFamily="34" charset="0"/>
              </a:rPr>
            </a:br>
            <a:r>
              <a:rPr kumimoji="0" lang="en-US" sz="1000" dirty="0" err="1">
                <a:solidFill>
                  <a:prstClr val="black"/>
                </a:solidFill>
                <a:latin typeface="Arial" panose="020B0604020202020204" pitchFamily="34" charset="0"/>
                <a:cs typeface="Arial" panose="020B0604020202020204" pitchFamily="34" charset="0"/>
              </a:rPr>
              <a:t>Mesos</a:t>
            </a:r>
            <a:r>
              <a:rPr kumimoji="0" lang="en-US" sz="1000" dirty="0">
                <a:solidFill>
                  <a:prstClr val="black"/>
                </a:solidFill>
                <a:latin typeface="Arial" panose="020B0604020202020204" pitchFamily="34" charset="0"/>
                <a:cs typeface="Arial" panose="020B0604020202020204" pitchFamily="34" charset="0"/>
              </a:rPr>
              <a:t>*, </a:t>
            </a:r>
            <a:r>
              <a:rPr kumimoji="0" lang="en-US" sz="1000" dirty="0" err="1">
                <a:solidFill>
                  <a:prstClr val="black"/>
                </a:solidFill>
                <a:latin typeface="Arial" panose="020B0604020202020204" pitchFamily="34" charset="0"/>
                <a:cs typeface="Arial" panose="020B0604020202020204" pitchFamily="34" charset="0"/>
              </a:rPr>
              <a:t>Docker</a:t>
            </a:r>
            <a:r>
              <a:rPr kumimoji="0" lang="en-US" sz="1000" dirty="0">
                <a:solidFill>
                  <a:prstClr val="black"/>
                </a:solidFill>
                <a:latin typeface="Arial" panose="020B0604020202020204" pitchFamily="34" charset="0"/>
                <a:cs typeface="Arial" panose="020B0604020202020204" pitchFamily="34" charset="0"/>
              </a:rPr>
              <a:t>*</a:t>
            </a:r>
          </a:p>
          <a:p>
            <a:pPr marL="152396" lvl="1" indent="-152396" defTabSz="829713">
              <a:lnSpc>
                <a:spcPct val="90000"/>
              </a:lnSpc>
              <a:spcBef>
                <a:spcPct val="0"/>
              </a:spcBef>
              <a:spcAft>
                <a:spcPct val="15000"/>
              </a:spcAft>
              <a:buFontTx/>
              <a:buChar char="••"/>
            </a:pPr>
            <a:r>
              <a:rPr kumimoji="0" lang="en-US" sz="1200" dirty="0">
                <a:solidFill>
                  <a:prstClr val="black"/>
                </a:solidFill>
                <a:latin typeface="Arial" panose="020B0604020202020204" pitchFamily="34" charset="0"/>
                <a:cs typeface="Arial" panose="020B0604020202020204" pitchFamily="34" charset="0"/>
              </a:rPr>
              <a:t>Swordfish</a:t>
            </a:r>
            <a:br>
              <a:rPr kumimoji="0" lang="en-US" sz="1200" dirty="0">
                <a:solidFill>
                  <a:prstClr val="black"/>
                </a:solidFill>
                <a:latin typeface="Arial" panose="020B0604020202020204" pitchFamily="34" charset="0"/>
                <a:cs typeface="Arial" panose="020B0604020202020204" pitchFamily="34" charset="0"/>
              </a:rPr>
            </a:br>
            <a:r>
              <a:rPr kumimoji="0" lang="en-US" sz="1000" dirty="0">
                <a:solidFill>
                  <a:prstClr val="black"/>
                </a:solidFill>
                <a:latin typeface="Arial" panose="020B0604020202020204" pitchFamily="34" charset="0"/>
                <a:cs typeface="Arial" panose="020B0604020202020204" pitchFamily="34" charset="0"/>
              </a:rPr>
              <a:t>Dell-EMC, NetApp</a:t>
            </a:r>
          </a:p>
        </p:txBody>
      </p:sp>
      <p:sp>
        <p:nvSpPr>
          <p:cNvPr id="31" name="矩形 30"/>
          <p:cNvSpPr/>
          <p:nvPr/>
        </p:nvSpPr>
        <p:spPr>
          <a:xfrm>
            <a:off x="3974940" y="956414"/>
            <a:ext cx="1785140" cy="366937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文本框 31"/>
          <p:cNvSpPr txBox="1"/>
          <p:nvPr/>
        </p:nvSpPr>
        <p:spPr>
          <a:xfrm>
            <a:off x="2465825" y="4489023"/>
            <a:ext cx="921124" cy="276999"/>
          </a:xfrm>
          <a:prstGeom prst="rect">
            <a:avLst/>
          </a:prstGeom>
          <a:solidFill>
            <a:schemeClr val="bg1"/>
          </a:solidFill>
        </p:spPr>
        <p:txBody>
          <a:bodyPr wrap="square" rtlCol="0">
            <a:spAutoFit/>
          </a:bodyPr>
          <a:lstStyle/>
          <a:p>
            <a:pPr algn="ctr"/>
            <a:r>
              <a:rPr lang="zh-CN" altLang="en-US" sz="1200" b="1" dirty="0" smtClean="0">
                <a:latin typeface="Microsoft YaHei" panose="020B0503020204020204" pitchFamily="34" charset="-122"/>
                <a:ea typeface="Microsoft YaHei" panose="020B0503020204020204" pitchFamily="34" charset="-122"/>
              </a:rPr>
              <a:t>已发布</a:t>
            </a:r>
            <a:endParaRPr lang="en-US" sz="1200" b="1" dirty="0">
              <a:latin typeface="Microsoft YaHei" panose="020B0503020204020204" pitchFamily="34" charset="-122"/>
              <a:ea typeface="Microsoft YaHei" panose="020B0503020204020204" pitchFamily="34" charset="-122"/>
            </a:endParaRPr>
          </a:p>
        </p:txBody>
      </p:sp>
      <p:sp>
        <p:nvSpPr>
          <p:cNvPr id="33" name="文本框 32"/>
          <p:cNvSpPr txBox="1"/>
          <p:nvPr/>
        </p:nvSpPr>
        <p:spPr>
          <a:xfrm>
            <a:off x="4372353" y="4481339"/>
            <a:ext cx="921124" cy="276999"/>
          </a:xfrm>
          <a:prstGeom prst="rect">
            <a:avLst/>
          </a:prstGeom>
          <a:solidFill>
            <a:schemeClr val="bg1"/>
          </a:solidFill>
        </p:spPr>
        <p:txBody>
          <a:bodyPr wrap="square" rtlCol="0">
            <a:spAutoFit/>
          </a:bodyPr>
          <a:lstStyle/>
          <a:p>
            <a:pPr algn="ctr"/>
            <a:r>
              <a:rPr lang="zh-CN" altLang="en-US" sz="1200" b="1" dirty="0" smtClean="0">
                <a:latin typeface="Microsoft YaHei" panose="020B0503020204020204" pitchFamily="34" charset="-122"/>
                <a:ea typeface="Microsoft YaHei" panose="020B0503020204020204" pitchFamily="34" charset="-122"/>
              </a:rPr>
              <a:t>开发中</a:t>
            </a:r>
            <a:endParaRPr lang="en-US" sz="1200" b="1" dirty="0">
              <a:latin typeface="Microsoft YaHei" panose="020B0503020204020204" pitchFamily="34" charset="-122"/>
              <a:ea typeface="Microsoft YaHei" panose="020B0503020204020204" pitchFamily="34" charset="-122"/>
            </a:endParaRPr>
          </a:p>
        </p:txBody>
      </p:sp>
      <p:sp>
        <p:nvSpPr>
          <p:cNvPr id="34" name="矩形 33"/>
          <p:cNvSpPr/>
          <p:nvPr/>
        </p:nvSpPr>
        <p:spPr>
          <a:xfrm>
            <a:off x="5939439" y="3053982"/>
            <a:ext cx="3063361" cy="1938992"/>
          </a:xfrm>
          <a:prstGeom prst="rect">
            <a:avLst/>
          </a:prstGeom>
        </p:spPr>
        <p:txBody>
          <a:bodyPr wrap="square">
            <a:spAutoFit/>
          </a:bodyPr>
          <a:lstStyle/>
          <a:p>
            <a:pPr marL="171450" indent="-171450">
              <a:buFont typeface="Wingdings" panose="05000000000000000000" pitchFamily="2" charset="2"/>
              <a:buChar char="ü"/>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ARUBA</a:t>
            </a:r>
            <a:r>
              <a:rPr lang="zh-CN" altLang="en-US"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已发布，主要应对场景</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1</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诉求，实现数据生命周期管理方案初步建设。</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r>
              <a:rPr lang="en-US" altLang="zh-CN"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BALI</a:t>
            </a:r>
            <a:r>
              <a:rPr lang="zh-CN" altLang="en-US"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开发中，主要应对场景</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2</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诉求，实现多云数据管理的初步建设。</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endParaRPr lang="en-US" altLang="zh-CN" sz="1200" dirty="0">
              <a:latin typeface="微软雅黑" panose="020B0503020204020204" pitchFamily="34" charset="-122"/>
              <a:ea typeface="微软雅黑" panose="020B0503020204020204" pitchFamily="34" charset="-122"/>
              <a:cs typeface="Arial" panose="020B0604020202020204" pitchFamily="34" charset="0"/>
            </a:endParaRPr>
          </a:p>
          <a:p>
            <a:pPr marL="171450" indent="-171450">
              <a:buFont typeface="Wingdings" panose="05000000000000000000" pitchFamily="2" charset="2"/>
              <a:buChar char="ü"/>
            </a:pPr>
            <a:r>
              <a:rPr lang="zh-CN" altLang="en-US" sz="12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后续版本：</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基于</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ARUBA</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和</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BALI</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，在两类诉求上持续演进。</a:t>
            </a:r>
            <a:endParaRPr lang="en-US" altLang="zh-CN" sz="1200" dirty="0" smtClean="0">
              <a:latin typeface="微软雅黑" panose="020B0503020204020204" pitchFamily="34" charset="-122"/>
              <a:ea typeface="微软雅黑" panose="020B0503020204020204" pitchFamily="34" charset="-122"/>
              <a:cs typeface="Arial" panose="020B0604020202020204" pitchFamily="34" charset="0"/>
            </a:endParaRPr>
          </a:p>
          <a:p>
            <a:endParaRPr lang="en-US" sz="1200" dirty="0">
              <a:latin typeface="微软雅黑" panose="020B0503020204020204" pitchFamily="34" charset="-122"/>
              <a:ea typeface="微软雅黑" panose="020B0503020204020204" pitchFamily="34" charset="-122"/>
              <a:cs typeface="Arial" panose="020B0604020202020204" pitchFamily="34" charset="0"/>
            </a:endParaRPr>
          </a:p>
          <a:p>
            <a:endParaRPr lang="en-US" sz="1200" dirty="0"/>
          </a:p>
        </p:txBody>
      </p:sp>
    </p:spTree>
    <p:extLst>
      <p:ext uri="{BB962C8B-B14F-4D97-AF65-F5344CB8AC3E}">
        <p14:creationId xmlns:p14="http://schemas.microsoft.com/office/powerpoint/2010/main" val="38691028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55621" y="210727"/>
            <a:ext cx="8275856" cy="797036"/>
          </a:xfrm>
        </p:spPr>
        <p:txBody>
          <a:bodyPr/>
          <a:lstStyle/>
          <a:p>
            <a:r>
              <a:rPr lang="en-US" altLang="zh-CN" b="1" dirty="0" smtClean="0"/>
              <a:t>OpenSDS Bali Demo</a:t>
            </a:r>
            <a:r>
              <a:rPr lang="zh-CN" altLang="en-US" b="1" dirty="0" smtClean="0">
                <a:latin typeface="微软雅黑" panose="020B0503020204020204" pitchFamily="34" charset="-122"/>
                <a:ea typeface="微软雅黑" panose="020B0503020204020204" pitchFamily="34" charset="-122"/>
              </a:rPr>
              <a:t>演示</a:t>
            </a:r>
            <a:endParaRPr lang="en-US"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4"/>
          </p:nvPr>
        </p:nvSpPr>
        <p:spPr/>
        <p:txBody>
          <a:bodyPr/>
          <a:lstStyle/>
          <a:p>
            <a:fld id="{C3837181-38C6-AD4F-B8BA-B444770388BB}" type="slidenum">
              <a:rPr lang="en-US" smtClean="0"/>
              <a:pPr/>
              <a:t>12</a:t>
            </a:fld>
            <a:endParaRPr lang="en-US" dirty="0"/>
          </a:p>
        </p:txBody>
      </p:sp>
    </p:spTree>
    <p:extLst>
      <p:ext uri="{BB962C8B-B14F-4D97-AF65-F5344CB8AC3E}">
        <p14:creationId xmlns:p14="http://schemas.microsoft.com/office/powerpoint/2010/main" val="2579896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22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267269" y="213010"/>
            <a:ext cx="8047875" cy="385513"/>
          </a:xfrm>
        </p:spPr>
        <p:txBody>
          <a:bodyPr/>
          <a:lstStyle/>
          <a:p>
            <a:r>
              <a:rPr lang="zh-CN" altLang="en-US" b="1" dirty="0" smtClean="0">
                <a:latin typeface="微软雅黑" panose="020B0503020204020204" pitchFamily="34" charset="-122"/>
                <a:ea typeface="微软雅黑" panose="020B0503020204020204" pitchFamily="34" charset="-122"/>
              </a:rPr>
              <a:t>企业数据管理关键诉求</a:t>
            </a:r>
            <a:endParaRPr lang="en-US" altLang="zh-CN" b="1" dirty="0">
              <a:latin typeface="微软雅黑" panose="020B0503020204020204" pitchFamily="34" charset="-122"/>
              <a:ea typeface="微软雅黑" panose="020B0503020204020204" pitchFamily="34" charset="-122"/>
            </a:endParaRPr>
          </a:p>
        </p:txBody>
      </p:sp>
      <p:sp>
        <p:nvSpPr>
          <p:cNvPr id="11" name="灯片编号占位符 10"/>
          <p:cNvSpPr>
            <a:spLocks noGrp="1"/>
          </p:cNvSpPr>
          <p:nvPr>
            <p:ph type="sldNum" sz="quarter" idx="4"/>
          </p:nvPr>
        </p:nvSpPr>
        <p:spPr/>
        <p:txBody>
          <a:bodyPr/>
          <a:lstStyle/>
          <a:p>
            <a:fld id="{C3837181-38C6-AD4F-B8BA-B444770388BB}" type="slidenum">
              <a:rPr lang="en-US" smtClean="0"/>
              <a:pPr/>
              <a:t>2</a:t>
            </a:fld>
            <a:endParaRPr lang="en-US" dirty="0"/>
          </a:p>
        </p:txBody>
      </p:sp>
      <p:grpSp>
        <p:nvGrpSpPr>
          <p:cNvPr id="6" name="组合 5"/>
          <p:cNvGrpSpPr/>
          <p:nvPr/>
        </p:nvGrpSpPr>
        <p:grpSpPr>
          <a:xfrm>
            <a:off x="249010" y="1056140"/>
            <a:ext cx="4241968" cy="3390406"/>
            <a:chOff x="2699594" y="1262509"/>
            <a:chExt cx="3986964" cy="3012997"/>
          </a:xfrm>
        </p:grpSpPr>
        <p:grpSp>
          <p:nvGrpSpPr>
            <p:cNvPr id="7" name="组合 6"/>
            <p:cNvGrpSpPr/>
            <p:nvPr/>
          </p:nvGrpSpPr>
          <p:grpSpPr>
            <a:xfrm>
              <a:off x="2715592" y="1262509"/>
              <a:ext cx="3886996" cy="2121797"/>
              <a:chOff x="4202731" y="1028174"/>
              <a:chExt cx="4716152" cy="3582758"/>
            </a:xfrm>
          </p:grpSpPr>
          <p:pic>
            <p:nvPicPr>
              <p:cNvPr id="165" name="Picture 11" descr="http://tse1.mm.bing.net/th?&amp;id=OIP.Mfd5cb527758fe72596d6ecda341cfa72o0&amp;w=300&amp;h=225&amp;c=0&amp;pid=1.9&amp;rs=0&amp;p=0&amp;r=0"/>
              <p:cNvPicPr>
                <a:picLocks noChangeAspect="1" noChangeArrowheads="1"/>
              </p:cNvPicPr>
              <p:nvPr/>
            </p:nvPicPr>
            <p:blipFill>
              <a:blip r:embed="rId2" cstate="print"/>
              <a:srcRect/>
              <a:stretch>
                <a:fillRect/>
              </a:stretch>
            </p:blipFill>
            <p:spPr bwMode="auto">
              <a:xfrm>
                <a:off x="4202731" y="4227423"/>
                <a:ext cx="504985" cy="383509"/>
              </a:xfrm>
              <a:prstGeom prst="rect">
                <a:avLst/>
              </a:prstGeom>
              <a:noFill/>
            </p:spPr>
          </p:pic>
          <p:sp>
            <p:nvSpPr>
              <p:cNvPr id="166" name="Rectangle 194"/>
              <p:cNvSpPr/>
              <p:nvPr/>
            </p:nvSpPr>
            <p:spPr>
              <a:xfrm>
                <a:off x="6026253" y="2415158"/>
                <a:ext cx="499510" cy="349167"/>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Cinder</a:t>
                </a:r>
              </a:p>
              <a:p>
                <a:pPr algn="ctr"/>
                <a:r>
                  <a:rPr lang="en-US" sz="600" b="1" kern="0" dirty="0">
                    <a:solidFill>
                      <a:schemeClr val="bg1"/>
                    </a:solidFill>
                    <a:latin typeface="Intel Clear" panose="020B0604020203020204" pitchFamily="34" charset="0"/>
                    <a:ea typeface="Geneva" pitchFamily="126" charset="-128"/>
                    <a:cs typeface="Arial"/>
                  </a:rPr>
                  <a:t>60+ </a:t>
                </a:r>
                <a:r>
                  <a:rPr lang="en-US" sz="600" b="1" kern="0" dirty="0" smtClean="0">
                    <a:solidFill>
                      <a:schemeClr val="bg1"/>
                    </a:solidFill>
                    <a:latin typeface="Intel Clear" panose="020B0604020203020204" pitchFamily="34" charset="0"/>
                    <a:ea typeface="Geneva" pitchFamily="126" charset="-128"/>
                    <a:cs typeface="Arial"/>
                  </a:rPr>
                  <a:t>Drivers</a:t>
                </a:r>
                <a:endParaRPr lang="en-US" sz="600" b="1" dirty="0">
                  <a:solidFill>
                    <a:schemeClr val="bg1"/>
                  </a:solidFill>
                </a:endParaRPr>
              </a:p>
            </p:txBody>
          </p:sp>
          <p:sp>
            <p:nvSpPr>
              <p:cNvPr id="167" name="Rectangle 195"/>
              <p:cNvSpPr/>
              <p:nvPr/>
            </p:nvSpPr>
            <p:spPr>
              <a:xfrm>
                <a:off x="6571462" y="2415158"/>
                <a:ext cx="499510" cy="349167"/>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Manila</a:t>
                </a:r>
              </a:p>
              <a:p>
                <a:pPr algn="ctr"/>
                <a:r>
                  <a:rPr lang="en-US" sz="600" b="1" kern="0" dirty="0">
                    <a:solidFill>
                      <a:schemeClr val="bg1"/>
                    </a:solidFill>
                    <a:latin typeface="Intel Clear" panose="020B0604020203020204" pitchFamily="34" charset="0"/>
                    <a:ea typeface="Geneva" pitchFamily="126" charset="-128"/>
                    <a:cs typeface="Arial"/>
                  </a:rPr>
                  <a:t>10+ </a:t>
                </a:r>
                <a:r>
                  <a:rPr lang="en-US" sz="600" b="1" kern="0" dirty="0" smtClean="0">
                    <a:solidFill>
                      <a:schemeClr val="bg1"/>
                    </a:solidFill>
                    <a:latin typeface="Intel Clear" panose="020B0604020203020204" pitchFamily="34" charset="0"/>
                    <a:ea typeface="Geneva" pitchFamily="126" charset="-128"/>
                    <a:cs typeface="Arial"/>
                  </a:rPr>
                  <a:t>Drivers</a:t>
                </a:r>
                <a:endParaRPr lang="en-US" sz="600" b="1" dirty="0">
                  <a:solidFill>
                    <a:schemeClr val="bg1"/>
                  </a:solidFill>
                </a:endParaRPr>
              </a:p>
            </p:txBody>
          </p:sp>
          <p:sp>
            <p:nvSpPr>
              <p:cNvPr id="168" name="Rectangle 196"/>
              <p:cNvSpPr/>
              <p:nvPr/>
            </p:nvSpPr>
            <p:spPr>
              <a:xfrm>
                <a:off x="5481043" y="2470288"/>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Ceph</a:t>
                </a:r>
              </a:p>
            </p:txBody>
          </p:sp>
          <p:sp>
            <p:nvSpPr>
              <p:cNvPr id="169" name="Rectangle 197"/>
              <p:cNvSpPr/>
              <p:nvPr/>
            </p:nvSpPr>
            <p:spPr>
              <a:xfrm>
                <a:off x="7661880" y="2470288"/>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CoprHD</a:t>
                </a:r>
                <a:endParaRPr lang="en-US" sz="700" b="1" dirty="0">
                  <a:solidFill>
                    <a:schemeClr val="bg1"/>
                  </a:solidFill>
                </a:endParaRPr>
              </a:p>
            </p:txBody>
          </p:sp>
          <p:sp>
            <p:nvSpPr>
              <p:cNvPr id="170" name="Rectangle 198"/>
              <p:cNvSpPr/>
              <p:nvPr/>
            </p:nvSpPr>
            <p:spPr>
              <a:xfrm>
                <a:off x="4390626" y="2470288"/>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RexRay</a:t>
                </a:r>
                <a:endParaRPr lang="en-US" sz="700" b="1" dirty="0">
                  <a:solidFill>
                    <a:schemeClr val="bg1"/>
                  </a:solidFill>
                </a:endParaRPr>
              </a:p>
            </p:txBody>
          </p:sp>
          <p:sp>
            <p:nvSpPr>
              <p:cNvPr id="171" name="Rectangle 199"/>
              <p:cNvSpPr/>
              <p:nvPr/>
            </p:nvSpPr>
            <p:spPr>
              <a:xfrm>
                <a:off x="4935835" y="2405968"/>
                <a:ext cx="499510" cy="36754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libStorage</a:t>
                </a:r>
                <a:endParaRPr lang="en-US" sz="700" b="1" dirty="0">
                  <a:solidFill>
                    <a:schemeClr val="bg1"/>
                  </a:solidFill>
                </a:endParaRPr>
              </a:p>
            </p:txBody>
          </p:sp>
          <p:sp>
            <p:nvSpPr>
              <p:cNvPr id="172" name="Rectangle 200"/>
              <p:cNvSpPr/>
              <p:nvPr/>
            </p:nvSpPr>
            <p:spPr>
              <a:xfrm>
                <a:off x="7116670" y="2470288"/>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Swift</a:t>
                </a:r>
              </a:p>
            </p:txBody>
          </p:sp>
          <p:sp>
            <p:nvSpPr>
              <p:cNvPr id="173" name="Rectangle 201"/>
              <p:cNvSpPr/>
              <p:nvPr/>
            </p:nvSpPr>
            <p:spPr>
              <a:xfrm>
                <a:off x="8207088" y="2405968"/>
                <a:ext cx="499510" cy="36754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OceanStor DJ</a:t>
                </a:r>
                <a:endParaRPr lang="en-US" sz="700" b="1" dirty="0">
                  <a:solidFill>
                    <a:schemeClr val="bg1"/>
                  </a:solidFill>
                </a:endParaRPr>
              </a:p>
            </p:txBody>
          </p:sp>
          <p:sp>
            <p:nvSpPr>
              <p:cNvPr id="174" name="Rectangle 202"/>
              <p:cNvSpPr/>
              <p:nvPr/>
            </p:nvSpPr>
            <p:spPr>
              <a:xfrm>
                <a:off x="6031591" y="2261778"/>
                <a:ext cx="499510" cy="349167"/>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Cinder</a:t>
                </a:r>
              </a:p>
              <a:p>
                <a:pPr algn="ctr"/>
                <a:r>
                  <a:rPr lang="en-US" sz="600" b="1" kern="0" dirty="0">
                    <a:solidFill>
                      <a:schemeClr val="bg1"/>
                    </a:solidFill>
                    <a:latin typeface="Intel Clear" panose="020B0604020203020204" pitchFamily="34" charset="0"/>
                    <a:ea typeface="Geneva" pitchFamily="126" charset="-128"/>
                    <a:cs typeface="Arial"/>
                  </a:rPr>
                  <a:t>60+ </a:t>
                </a:r>
                <a:r>
                  <a:rPr lang="en-US" sz="600" b="1" kern="0" dirty="0" smtClean="0">
                    <a:solidFill>
                      <a:schemeClr val="bg1"/>
                    </a:solidFill>
                    <a:latin typeface="Intel Clear" panose="020B0604020203020204" pitchFamily="34" charset="0"/>
                    <a:ea typeface="Geneva" pitchFamily="126" charset="-128"/>
                    <a:cs typeface="Arial"/>
                  </a:rPr>
                  <a:t>Drivers</a:t>
                </a:r>
                <a:endParaRPr lang="en-US" sz="600" b="1" dirty="0">
                  <a:solidFill>
                    <a:schemeClr val="bg1"/>
                  </a:solidFill>
                </a:endParaRPr>
              </a:p>
            </p:txBody>
          </p:sp>
          <p:sp>
            <p:nvSpPr>
              <p:cNvPr id="175" name="Rectangle 203"/>
              <p:cNvSpPr/>
              <p:nvPr/>
            </p:nvSpPr>
            <p:spPr>
              <a:xfrm>
                <a:off x="6576800" y="2261778"/>
                <a:ext cx="499510" cy="349167"/>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Manila</a:t>
                </a:r>
              </a:p>
              <a:p>
                <a:pPr algn="ctr"/>
                <a:r>
                  <a:rPr lang="en-US" sz="600" b="1" kern="0" dirty="0">
                    <a:solidFill>
                      <a:schemeClr val="bg1"/>
                    </a:solidFill>
                    <a:latin typeface="Intel Clear" panose="020B0604020203020204" pitchFamily="34" charset="0"/>
                    <a:ea typeface="Geneva" pitchFamily="126" charset="-128"/>
                    <a:cs typeface="Arial"/>
                  </a:rPr>
                  <a:t>10+ </a:t>
                </a:r>
                <a:r>
                  <a:rPr lang="en-US" sz="600" b="1" kern="0" dirty="0" smtClean="0">
                    <a:solidFill>
                      <a:schemeClr val="bg1"/>
                    </a:solidFill>
                    <a:latin typeface="Intel Clear" panose="020B0604020203020204" pitchFamily="34" charset="0"/>
                    <a:ea typeface="Geneva" pitchFamily="126" charset="-128"/>
                    <a:cs typeface="Arial"/>
                  </a:rPr>
                  <a:t>Drivers</a:t>
                </a:r>
                <a:endParaRPr lang="en-US" sz="600" b="1" dirty="0">
                  <a:solidFill>
                    <a:schemeClr val="bg1"/>
                  </a:solidFill>
                </a:endParaRPr>
              </a:p>
            </p:txBody>
          </p:sp>
          <p:sp>
            <p:nvSpPr>
              <p:cNvPr id="176" name="Rectangle 204"/>
              <p:cNvSpPr/>
              <p:nvPr/>
            </p:nvSpPr>
            <p:spPr>
              <a:xfrm>
                <a:off x="7667218" y="2316909"/>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CoprHD</a:t>
                </a:r>
                <a:endParaRPr lang="en-US" sz="700" b="1" dirty="0">
                  <a:solidFill>
                    <a:schemeClr val="bg1"/>
                  </a:solidFill>
                </a:endParaRPr>
              </a:p>
            </p:txBody>
          </p:sp>
          <p:sp>
            <p:nvSpPr>
              <p:cNvPr id="177" name="Rectangle 205"/>
              <p:cNvSpPr/>
              <p:nvPr/>
            </p:nvSpPr>
            <p:spPr>
              <a:xfrm>
                <a:off x="7122008" y="2316909"/>
                <a:ext cx="499510" cy="23890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Swift</a:t>
                </a:r>
              </a:p>
            </p:txBody>
          </p:sp>
          <p:sp>
            <p:nvSpPr>
              <p:cNvPr id="178" name="Rectangle 206"/>
              <p:cNvSpPr/>
              <p:nvPr/>
            </p:nvSpPr>
            <p:spPr>
              <a:xfrm>
                <a:off x="8212424" y="2252588"/>
                <a:ext cx="499510" cy="367544"/>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OceanStor DJ</a:t>
                </a:r>
                <a:endParaRPr lang="en-US" sz="700" b="1" dirty="0">
                  <a:solidFill>
                    <a:schemeClr val="bg1"/>
                  </a:solidFill>
                </a:endParaRPr>
              </a:p>
            </p:txBody>
          </p:sp>
          <p:sp>
            <p:nvSpPr>
              <p:cNvPr id="179" name="TextBox 207"/>
              <p:cNvSpPr txBox="1"/>
              <p:nvPr/>
            </p:nvSpPr>
            <p:spPr>
              <a:xfrm>
                <a:off x="7961626" y="1592119"/>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sp>
            <p:nvSpPr>
              <p:cNvPr id="180" name="TextBox 208"/>
              <p:cNvSpPr txBox="1"/>
              <p:nvPr/>
            </p:nvSpPr>
            <p:spPr>
              <a:xfrm>
                <a:off x="7047253" y="1592119"/>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sp>
            <p:nvSpPr>
              <p:cNvPr id="181" name="TextBox 209"/>
              <p:cNvSpPr txBox="1"/>
              <p:nvPr/>
            </p:nvSpPr>
            <p:spPr>
              <a:xfrm>
                <a:off x="6521471" y="1592119"/>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pic>
            <p:nvPicPr>
              <p:cNvPr id="182" name="Picture 7"/>
              <p:cNvPicPr>
                <a:picLocks noChangeAspect="1" noChangeArrowheads="1"/>
              </p:cNvPicPr>
              <p:nvPr/>
            </p:nvPicPr>
            <p:blipFill>
              <a:blip r:embed="rId3" cstate="print"/>
              <a:srcRect/>
              <a:stretch>
                <a:fillRect/>
              </a:stretch>
            </p:blipFill>
            <p:spPr bwMode="auto">
              <a:xfrm>
                <a:off x="7839097" y="1305413"/>
                <a:ext cx="315406" cy="243791"/>
              </a:xfrm>
              <a:prstGeom prst="rect">
                <a:avLst/>
              </a:prstGeom>
              <a:noFill/>
              <a:ln w="9525">
                <a:noFill/>
                <a:miter lim="800000"/>
                <a:headEnd/>
                <a:tailEnd/>
              </a:ln>
            </p:spPr>
          </p:pic>
          <p:pic>
            <p:nvPicPr>
              <p:cNvPr id="183" name="Picture 2" descr="Image result for openstack logo"/>
              <p:cNvPicPr>
                <a:picLocks noChangeAspect="1" noChangeArrowheads="1"/>
              </p:cNvPicPr>
              <p:nvPr/>
            </p:nvPicPr>
            <p:blipFill>
              <a:blip r:embed="rId4" cstate="print"/>
              <a:srcRect t="14867" b="10890"/>
              <a:stretch>
                <a:fillRect/>
              </a:stretch>
            </p:blipFill>
            <p:spPr bwMode="auto">
              <a:xfrm>
                <a:off x="6615683" y="1305413"/>
                <a:ext cx="411287" cy="325056"/>
              </a:xfrm>
              <a:prstGeom prst="rect">
                <a:avLst/>
              </a:prstGeom>
              <a:noFill/>
            </p:spPr>
          </p:pic>
          <p:sp>
            <p:nvSpPr>
              <p:cNvPr id="184" name="TextBox 212"/>
              <p:cNvSpPr txBox="1"/>
              <p:nvPr/>
            </p:nvSpPr>
            <p:spPr>
              <a:xfrm>
                <a:off x="5996994" y="1593453"/>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sp>
            <p:nvSpPr>
              <p:cNvPr id="185" name="TextBox 213"/>
              <p:cNvSpPr txBox="1"/>
              <p:nvPr/>
            </p:nvSpPr>
            <p:spPr>
              <a:xfrm>
                <a:off x="4660997" y="1593453"/>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grpSp>
            <p:nvGrpSpPr>
              <p:cNvPr id="186" name="Group 212"/>
              <p:cNvGrpSpPr/>
              <p:nvPr/>
            </p:nvGrpSpPr>
            <p:grpSpPr>
              <a:xfrm>
                <a:off x="4621972" y="1347379"/>
                <a:ext cx="1914184" cy="203159"/>
                <a:chOff x="3269443" y="876476"/>
                <a:chExt cx="2102460" cy="209642"/>
              </a:xfrm>
            </p:grpSpPr>
            <p:pic>
              <p:nvPicPr>
                <p:cNvPr id="319" name="Picture 2" descr="https://www.docker.com/sites/all/themes/docker/assets/image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7702" y="918404"/>
                  <a:ext cx="664201" cy="167713"/>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Image result for mesos logo"/>
                <p:cNvPicPr>
                  <a:picLocks noChangeAspect="1" noChangeArrowheads="1"/>
                </p:cNvPicPr>
                <p:nvPr/>
              </p:nvPicPr>
              <p:blipFill>
                <a:blip r:embed="rId6" cstate="print"/>
                <a:srcRect t="18647" b="20810"/>
                <a:stretch>
                  <a:fillRect/>
                </a:stretch>
              </p:blipFill>
              <p:spPr bwMode="auto">
                <a:xfrm>
                  <a:off x="3915614" y="876476"/>
                  <a:ext cx="799958" cy="209642"/>
                </a:xfrm>
                <a:prstGeom prst="rect">
                  <a:avLst/>
                </a:prstGeom>
                <a:noFill/>
              </p:spPr>
            </p:pic>
            <p:pic>
              <p:nvPicPr>
                <p:cNvPr id="321" name="Picture 4" descr="Image result for kubernetes logo"/>
                <p:cNvPicPr>
                  <a:picLocks noChangeAspect="1" noChangeArrowheads="1"/>
                </p:cNvPicPr>
                <p:nvPr/>
              </p:nvPicPr>
              <p:blipFill>
                <a:blip r:embed="rId7" cstate="print"/>
                <a:srcRect/>
                <a:stretch>
                  <a:fillRect/>
                </a:stretch>
              </p:blipFill>
              <p:spPr bwMode="auto">
                <a:xfrm>
                  <a:off x="3269443" y="918404"/>
                  <a:ext cx="617029" cy="167713"/>
                </a:xfrm>
                <a:prstGeom prst="rect">
                  <a:avLst/>
                </a:prstGeom>
                <a:noFill/>
              </p:spPr>
            </p:pic>
          </p:grpSp>
          <p:grpSp>
            <p:nvGrpSpPr>
              <p:cNvPr id="187" name="Group 220"/>
              <p:cNvGrpSpPr/>
              <p:nvPr/>
            </p:nvGrpSpPr>
            <p:grpSpPr>
              <a:xfrm>
                <a:off x="4506872" y="2252593"/>
                <a:ext cx="4315971" cy="473230"/>
                <a:chOff x="3496593" y="1810568"/>
                <a:chExt cx="4740483" cy="488328"/>
              </a:xfrm>
            </p:grpSpPr>
            <p:sp>
              <p:nvSpPr>
                <p:cNvPr id="308" name="Rectangle 220"/>
                <p:cNvSpPr/>
                <p:nvPr/>
              </p:nvSpPr>
              <p:spPr>
                <a:xfrm>
                  <a:off x="4700112" y="1876940"/>
                  <a:ext cx="548641" cy="246525"/>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Ceph</a:t>
                  </a:r>
                </a:p>
              </p:txBody>
            </p:sp>
            <p:sp>
              <p:nvSpPr>
                <p:cNvPr id="309" name="Rectangle 221"/>
                <p:cNvSpPr/>
                <p:nvPr/>
              </p:nvSpPr>
              <p:spPr>
                <a:xfrm>
                  <a:off x="3502443" y="1876940"/>
                  <a:ext cx="548641" cy="246525"/>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RexRay</a:t>
                  </a:r>
                  <a:endParaRPr lang="en-US" sz="700" b="1" dirty="0">
                    <a:solidFill>
                      <a:schemeClr val="bg1"/>
                    </a:solidFill>
                  </a:endParaRPr>
                </a:p>
              </p:txBody>
            </p:sp>
            <p:sp>
              <p:nvSpPr>
                <p:cNvPr id="310" name="Rectangle 222"/>
                <p:cNvSpPr/>
                <p:nvPr/>
              </p:nvSpPr>
              <p:spPr>
                <a:xfrm>
                  <a:off x="4101278" y="1810568"/>
                  <a:ext cx="548641" cy="379270"/>
                </a:xfrm>
                <a:prstGeom prst="rect">
                  <a:avLst/>
                </a:prstGeom>
                <a:no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libStorage</a:t>
                  </a:r>
                  <a:endParaRPr lang="en-US" sz="700" b="1" dirty="0">
                    <a:solidFill>
                      <a:schemeClr val="bg1"/>
                    </a:solidFill>
                  </a:endParaRPr>
                </a:p>
              </p:txBody>
            </p:sp>
            <p:sp>
              <p:nvSpPr>
                <p:cNvPr id="311" name="Rectangle 232"/>
                <p:cNvSpPr/>
                <p:nvPr/>
              </p:nvSpPr>
              <p:spPr>
                <a:xfrm>
                  <a:off x="4694262" y="1935572"/>
                  <a:ext cx="548641" cy="246525"/>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Ceph</a:t>
                  </a:r>
                </a:p>
              </p:txBody>
            </p:sp>
            <p:sp>
              <p:nvSpPr>
                <p:cNvPr id="312" name="Rectangle 233"/>
                <p:cNvSpPr/>
                <p:nvPr/>
              </p:nvSpPr>
              <p:spPr>
                <a:xfrm>
                  <a:off x="3496593" y="1935572"/>
                  <a:ext cx="548641" cy="246525"/>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RexRay</a:t>
                  </a:r>
                  <a:endParaRPr lang="en-US" sz="700" b="1" dirty="0">
                    <a:solidFill>
                      <a:schemeClr val="bg1"/>
                    </a:solidFill>
                  </a:endParaRPr>
                </a:p>
              </p:txBody>
            </p:sp>
            <p:sp>
              <p:nvSpPr>
                <p:cNvPr id="313" name="Rectangle 235"/>
                <p:cNvSpPr/>
                <p:nvPr/>
              </p:nvSpPr>
              <p:spPr>
                <a:xfrm>
                  <a:off x="4095428" y="1935572"/>
                  <a:ext cx="548641" cy="246525"/>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ViPR</a:t>
                  </a:r>
                  <a:endParaRPr lang="en-US" sz="700" b="1" dirty="0">
                    <a:solidFill>
                      <a:schemeClr val="bg1"/>
                    </a:solidFill>
                  </a:endParaRPr>
                </a:p>
              </p:txBody>
            </p:sp>
            <p:sp>
              <p:nvSpPr>
                <p:cNvPr id="314" name="Rectangle 236"/>
                <p:cNvSpPr/>
                <p:nvPr/>
              </p:nvSpPr>
              <p:spPr>
                <a:xfrm>
                  <a:off x="5293097" y="1818774"/>
                  <a:ext cx="548641" cy="480121"/>
                </a:xfrm>
                <a:prstGeom prst="rect">
                  <a:avLst/>
                </a:prstGeom>
                <a:solidFill>
                  <a:schemeClr val="bg1">
                    <a:lumMod val="50000"/>
                  </a:schemeClr>
                </a:solidFill>
              </p:spPr>
              <p:txBody>
                <a:bodyPr wrap="square" lIns="0" rIns="0" anchor="ctr">
                  <a:spAutoFit/>
                </a:bodyPr>
                <a:lstStyle/>
                <a:p>
                  <a:pPr algn="ctr"/>
                  <a:r>
                    <a:rPr lang="en-US" sz="600" b="1" kern="0" dirty="0">
                      <a:solidFill>
                        <a:schemeClr val="bg1"/>
                      </a:solidFill>
                      <a:latin typeface="Intel Clear" panose="020B0604020203020204" pitchFamily="34" charset="0"/>
                      <a:ea typeface="Geneva" pitchFamily="126" charset="-128"/>
                      <a:cs typeface="Arial"/>
                    </a:rPr>
                    <a:t>Cinder</a:t>
                  </a:r>
                </a:p>
                <a:p>
                  <a:pPr algn="ctr"/>
                  <a:r>
                    <a:rPr lang="en-US" sz="500" b="1" kern="0" dirty="0">
                      <a:solidFill>
                        <a:schemeClr val="bg1"/>
                      </a:solidFill>
                      <a:latin typeface="Intel Clear" panose="020B0604020203020204" pitchFamily="34" charset="0"/>
                      <a:ea typeface="Geneva" pitchFamily="126" charset="-128"/>
                      <a:cs typeface="Arial"/>
                    </a:rPr>
                    <a:t>60+ </a:t>
                  </a:r>
                  <a:r>
                    <a:rPr lang="en-US" sz="500" b="1" kern="0" dirty="0" smtClean="0">
                      <a:solidFill>
                        <a:schemeClr val="bg1"/>
                      </a:solidFill>
                      <a:latin typeface="Intel Clear" panose="020B0604020203020204" pitchFamily="34" charset="0"/>
                      <a:ea typeface="Geneva" pitchFamily="126" charset="-128"/>
                      <a:cs typeface="Arial"/>
                    </a:rPr>
                    <a:t>Drivers</a:t>
                  </a:r>
                  <a:endParaRPr lang="en-US" sz="500" b="1" dirty="0">
                    <a:solidFill>
                      <a:schemeClr val="bg1"/>
                    </a:solidFill>
                  </a:endParaRPr>
                </a:p>
              </p:txBody>
            </p:sp>
            <p:sp>
              <p:nvSpPr>
                <p:cNvPr id="315" name="Rectangle 238"/>
                <p:cNvSpPr/>
                <p:nvPr/>
              </p:nvSpPr>
              <p:spPr>
                <a:xfrm>
                  <a:off x="5891933" y="1818775"/>
                  <a:ext cx="548641" cy="480121"/>
                </a:xfrm>
                <a:prstGeom prst="rect">
                  <a:avLst/>
                </a:prstGeom>
                <a:solidFill>
                  <a:schemeClr val="bg1">
                    <a:lumMod val="50000"/>
                  </a:schemeClr>
                </a:solidFill>
              </p:spPr>
              <p:txBody>
                <a:bodyPr wrap="square" lIns="0" rIns="0" anchor="ctr">
                  <a:spAutoFit/>
                </a:bodyPr>
                <a:lstStyle/>
                <a:p>
                  <a:pPr algn="ctr"/>
                  <a:r>
                    <a:rPr lang="en-US" sz="600" b="1" kern="0" dirty="0">
                      <a:solidFill>
                        <a:schemeClr val="bg1"/>
                      </a:solidFill>
                      <a:latin typeface="Intel Clear" panose="020B0604020203020204" pitchFamily="34" charset="0"/>
                      <a:ea typeface="Geneva" pitchFamily="126" charset="-128"/>
                      <a:cs typeface="Arial"/>
                    </a:rPr>
                    <a:t>Manila</a:t>
                  </a:r>
                </a:p>
                <a:p>
                  <a:pPr algn="ctr"/>
                  <a:r>
                    <a:rPr lang="en-US" sz="500" b="1" kern="0" dirty="0">
                      <a:solidFill>
                        <a:schemeClr val="bg1"/>
                      </a:solidFill>
                      <a:latin typeface="Intel Clear" panose="020B0604020203020204" pitchFamily="34" charset="0"/>
                      <a:ea typeface="Geneva" pitchFamily="126" charset="-128"/>
                      <a:cs typeface="Arial"/>
                    </a:rPr>
                    <a:t>10+ </a:t>
                  </a:r>
                  <a:r>
                    <a:rPr lang="en-US" sz="500" b="1" kern="0" dirty="0" smtClean="0">
                      <a:solidFill>
                        <a:schemeClr val="bg1"/>
                      </a:solidFill>
                      <a:latin typeface="Intel Clear" panose="020B0604020203020204" pitchFamily="34" charset="0"/>
                      <a:ea typeface="Geneva" pitchFamily="126" charset="-128"/>
                      <a:cs typeface="Arial"/>
                    </a:rPr>
                    <a:t>Drivers</a:t>
                  </a:r>
                  <a:endParaRPr lang="en-US" sz="500" b="1" dirty="0">
                    <a:solidFill>
                      <a:schemeClr val="bg1"/>
                    </a:solidFill>
                  </a:endParaRPr>
                </a:p>
              </p:txBody>
            </p:sp>
            <p:sp>
              <p:nvSpPr>
                <p:cNvPr id="316" name="Rectangle 239"/>
                <p:cNvSpPr/>
                <p:nvPr/>
              </p:nvSpPr>
              <p:spPr>
                <a:xfrm>
                  <a:off x="7089603" y="1935572"/>
                  <a:ext cx="548641" cy="246526"/>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DJ</a:t>
                  </a:r>
                  <a:endParaRPr lang="en-US" sz="700" b="1" dirty="0">
                    <a:solidFill>
                      <a:schemeClr val="bg1"/>
                    </a:solidFill>
                  </a:endParaRPr>
                </a:p>
              </p:txBody>
            </p:sp>
            <p:sp>
              <p:nvSpPr>
                <p:cNvPr id="317" name="Rectangle 240"/>
                <p:cNvSpPr/>
                <p:nvPr/>
              </p:nvSpPr>
              <p:spPr>
                <a:xfrm>
                  <a:off x="6490767" y="1935572"/>
                  <a:ext cx="548641" cy="246526"/>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Swift</a:t>
                  </a:r>
                </a:p>
              </p:txBody>
            </p:sp>
            <p:sp>
              <p:nvSpPr>
                <p:cNvPr id="318" name="Rectangle 241"/>
                <p:cNvSpPr/>
                <p:nvPr/>
              </p:nvSpPr>
              <p:spPr>
                <a:xfrm>
                  <a:off x="7688435" y="1935572"/>
                  <a:ext cx="548641" cy="246526"/>
                </a:xfrm>
                <a:prstGeom prst="rect">
                  <a:avLst/>
                </a:prstGeom>
                <a:solidFill>
                  <a:schemeClr val="bg1">
                    <a:lumMod val="50000"/>
                  </a:schemeClr>
                </a:solidFill>
              </p:spPr>
              <p:txBody>
                <a:bodyPr wrap="square" lIns="0" rIns="0" anchor="ctr">
                  <a:spAutoFit/>
                </a:bodyPr>
                <a:lstStyle/>
                <a:p>
                  <a:pPr algn="ctr"/>
                  <a:r>
                    <a:rPr lang="en-US" sz="700" b="1" kern="0" dirty="0">
                      <a:solidFill>
                        <a:schemeClr val="bg1"/>
                      </a:solidFill>
                      <a:latin typeface="Intel Clear" panose="020B0604020203020204" pitchFamily="34" charset="0"/>
                      <a:ea typeface="Geneva" pitchFamily="126" charset="-128"/>
                      <a:cs typeface="Arial"/>
                    </a:rPr>
                    <a:t>others</a:t>
                  </a:r>
                  <a:endParaRPr lang="en-US" sz="700" b="1" dirty="0">
                    <a:solidFill>
                      <a:schemeClr val="bg1"/>
                    </a:solidFill>
                  </a:endParaRPr>
                </a:p>
              </p:txBody>
            </p:sp>
          </p:grpSp>
          <p:sp>
            <p:nvSpPr>
              <p:cNvPr id="188" name="Freeform 16"/>
              <p:cNvSpPr>
                <a:spLocks noEditPoints="1"/>
              </p:cNvSpPr>
              <p:nvPr/>
            </p:nvSpPr>
            <p:spPr bwMode="auto">
              <a:xfrm>
                <a:off x="5850164"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a:latin typeface="Intel Clear"/>
                    <a:ea typeface="Geneva" pitchFamily="126" charset="-128"/>
                  </a:rPr>
                  <a:t>NAS</a:t>
                </a:r>
              </a:p>
            </p:txBody>
          </p:sp>
          <p:pic>
            <p:nvPicPr>
              <p:cNvPr id="189" name="Picture 2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9501" y="3684710"/>
                <a:ext cx="259625" cy="299695"/>
              </a:xfrm>
              <a:prstGeom prst="rect">
                <a:avLst/>
              </a:prstGeom>
              <a:effectLst>
                <a:outerShdw blurRad="190500" dist="76200" dir="5400000" algn="ctr" rotWithShape="0">
                  <a:srgbClr val="000000">
                    <a:alpha val="43137"/>
                  </a:srgbClr>
                </a:outerShdw>
              </a:effectLst>
            </p:spPr>
          </p:pic>
          <p:grpSp>
            <p:nvGrpSpPr>
              <p:cNvPr id="190" name="Group 479"/>
              <p:cNvGrpSpPr/>
              <p:nvPr/>
            </p:nvGrpSpPr>
            <p:grpSpPr>
              <a:xfrm>
                <a:off x="7393881" y="3646891"/>
                <a:ext cx="741540" cy="381438"/>
                <a:chOff x="6495326" y="3249358"/>
                <a:chExt cx="814477" cy="393608"/>
              </a:xfrm>
            </p:grpSpPr>
            <p:pic>
              <p:nvPicPr>
                <p:cNvPr id="293" name="Picture 245"/>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249358"/>
                  <a:ext cx="274901" cy="103669"/>
                </a:xfrm>
                <a:prstGeom prst="rect">
                  <a:avLst/>
                </a:prstGeom>
              </p:spPr>
            </p:pic>
            <p:pic>
              <p:nvPicPr>
                <p:cNvPr id="294" name="Picture 246"/>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319529"/>
                  <a:ext cx="274901" cy="103669"/>
                </a:xfrm>
                <a:prstGeom prst="rect">
                  <a:avLst/>
                </a:prstGeom>
              </p:spPr>
            </p:pic>
            <p:pic>
              <p:nvPicPr>
                <p:cNvPr id="295" name="Picture 247"/>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389836"/>
                  <a:ext cx="274901" cy="103669"/>
                </a:xfrm>
                <a:prstGeom prst="rect">
                  <a:avLst/>
                </a:prstGeom>
              </p:spPr>
            </p:pic>
            <p:pic>
              <p:nvPicPr>
                <p:cNvPr id="296" name="Picture 248"/>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326" y="3460009"/>
                  <a:ext cx="274901" cy="103669"/>
                </a:xfrm>
                <a:prstGeom prst="rect">
                  <a:avLst/>
                </a:prstGeom>
              </p:spPr>
            </p:pic>
            <p:pic>
              <p:nvPicPr>
                <p:cNvPr id="297" name="Picture 249"/>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536699"/>
                  <a:ext cx="274901" cy="103669"/>
                </a:xfrm>
                <a:prstGeom prst="rect">
                  <a:avLst/>
                </a:prstGeom>
              </p:spPr>
            </p:pic>
            <p:pic>
              <p:nvPicPr>
                <p:cNvPr id="298" name="Picture 250"/>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251955"/>
                  <a:ext cx="274901" cy="103669"/>
                </a:xfrm>
                <a:prstGeom prst="rect">
                  <a:avLst/>
                </a:prstGeom>
              </p:spPr>
            </p:pic>
            <p:pic>
              <p:nvPicPr>
                <p:cNvPr id="299" name="Picture 251"/>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322127"/>
                  <a:ext cx="274901" cy="103669"/>
                </a:xfrm>
                <a:prstGeom prst="rect">
                  <a:avLst/>
                </a:prstGeom>
              </p:spPr>
            </p:pic>
            <p:pic>
              <p:nvPicPr>
                <p:cNvPr id="300" name="Picture 252"/>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392435"/>
                  <a:ext cx="274901" cy="103669"/>
                </a:xfrm>
                <a:prstGeom prst="rect">
                  <a:avLst/>
                </a:prstGeom>
              </p:spPr>
            </p:pic>
            <p:pic>
              <p:nvPicPr>
                <p:cNvPr id="301" name="Picture 253"/>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228" y="3462606"/>
                  <a:ext cx="274901" cy="103669"/>
                </a:xfrm>
                <a:prstGeom prst="rect">
                  <a:avLst/>
                </a:prstGeom>
              </p:spPr>
            </p:pic>
            <p:pic>
              <p:nvPicPr>
                <p:cNvPr id="302" name="Picture 254"/>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539297"/>
                  <a:ext cx="274901" cy="103669"/>
                </a:xfrm>
                <a:prstGeom prst="rect">
                  <a:avLst/>
                </a:prstGeom>
              </p:spPr>
            </p:pic>
            <p:pic>
              <p:nvPicPr>
                <p:cNvPr id="303" name="Picture 255"/>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250415"/>
                  <a:ext cx="274901" cy="103669"/>
                </a:xfrm>
                <a:prstGeom prst="rect">
                  <a:avLst/>
                </a:prstGeom>
              </p:spPr>
            </p:pic>
            <p:pic>
              <p:nvPicPr>
                <p:cNvPr id="304" name="Picture 256"/>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320587"/>
                  <a:ext cx="274901" cy="103669"/>
                </a:xfrm>
                <a:prstGeom prst="rect">
                  <a:avLst/>
                </a:prstGeom>
              </p:spPr>
            </p:pic>
            <p:pic>
              <p:nvPicPr>
                <p:cNvPr id="305" name="Picture 257"/>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390894"/>
                  <a:ext cx="274901" cy="103669"/>
                </a:xfrm>
                <a:prstGeom prst="rect">
                  <a:avLst/>
                </a:prstGeom>
              </p:spPr>
            </p:pic>
            <p:pic>
              <p:nvPicPr>
                <p:cNvPr id="306" name="Picture 258"/>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320" y="3461065"/>
                  <a:ext cx="274901" cy="103669"/>
                </a:xfrm>
                <a:prstGeom prst="rect">
                  <a:avLst/>
                </a:prstGeom>
              </p:spPr>
            </p:pic>
            <p:pic>
              <p:nvPicPr>
                <p:cNvPr id="307" name="Picture 259"/>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537755"/>
                  <a:ext cx="274901" cy="103669"/>
                </a:xfrm>
                <a:prstGeom prst="rect">
                  <a:avLst/>
                </a:prstGeom>
              </p:spPr>
            </p:pic>
          </p:grpSp>
          <p:pic>
            <p:nvPicPr>
              <p:cNvPr id="191" name="Picture 260"/>
              <p:cNvPicPr>
                <a:picLocks noChangeAspect="1"/>
              </p:cNvPicPr>
              <p:nvPr/>
            </p:nvPicPr>
            <p:blipFill>
              <a:blip r:embed="rId10" cstate="print">
                <a:clrChange>
                  <a:clrFrom>
                    <a:srgbClr val="FFFFFF"/>
                  </a:clrFrom>
                  <a:clrTo>
                    <a:srgbClr val="FFFFFF">
                      <a:alpha val="0"/>
                    </a:srgbClr>
                  </a:clrTo>
                </a:clrChange>
              </a:blip>
              <a:stretch>
                <a:fillRect/>
              </a:stretch>
            </p:blipFill>
            <p:spPr>
              <a:xfrm>
                <a:off x="5531861" y="3669975"/>
                <a:ext cx="95860" cy="67693"/>
              </a:xfrm>
              <a:prstGeom prst="rect">
                <a:avLst/>
              </a:prstGeom>
            </p:spPr>
          </p:pic>
          <p:pic>
            <p:nvPicPr>
              <p:cNvPr id="192" name="Picture 261"/>
              <p:cNvPicPr>
                <a:picLocks noChangeAspect="1"/>
              </p:cNvPicPr>
              <p:nvPr/>
            </p:nvPicPr>
            <p:blipFill>
              <a:blip r:embed="rId11" cstate="print"/>
              <a:stretch>
                <a:fillRect/>
              </a:stretch>
            </p:blipFill>
            <p:spPr>
              <a:xfrm>
                <a:off x="5406578" y="3674308"/>
                <a:ext cx="125284" cy="48730"/>
              </a:xfrm>
              <a:prstGeom prst="rect">
                <a:avLst/>
              </a:prstGeom>
            </p:spPr>
          </p:pic>
          <p:pic>
            <p:nvPicPr>
              <p:cNvPr id="193" name="Picture 262"/>
              <p:cNvPicPr>
                <a:picLocks noChangeAspect="1"/>
              </p:cNvPicPr>
              <p:nvPr/>
            </p:nvPicPr>
            <p:blipFill>
              <a:blip r:embed="rId12" cstate="print"/>
              <a:stretch>
                <a:fillRect/>
              </a:stretch>
            </p:blipFill>
            <p:spPr>
              <a:xfrm>
                <a:off x="5257030" y="3662320"/>
                <a:ext cx="149547" cy="75348"/>
              </a:xfrm>
              <a:prstGeom prst="rect">
                <a:avLst/>
              </a:prstGeom>
            </p:spPr>
          </p:pic>
          <p:pic>
            <p:nvPicPr>
              <p:cNvPr id="194" name="Picture 263"/>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257042" y="3695667"/>
                <a:ext cx="545275" cy="215729"/>
              </a:xfrm>
              <a:prstGeom prst="rect">
                <a:avLst/>
              </a:prstGeom>
            </p:spPr>
          </p:pic>
          <p:pic>
            <p:nvPicPr>
              <p:cNvPr id="195" name="Picture 264"/>
              <p:cNvPicPr>
                <a:picLocks noChangeAspect="1"/>
              </p:cNvPicPr>
              <p:nvPr/>
            </p:nvPicPr>
            <p:blipFill>
              <a:blip r:embed="rId10" cstate="print">
                <a:clrChange>
                  <a:clrFrom>
                    <a:srgbClr val="FFFFFF"/>
                  </a:clrFrom>
                  <a:clrTo>
                    <a:srgbClr val="FFFFFF">
                      <a:alpha val="0"/>
                    </a:srgbClr>
                  </a:clrTo>
                </a:clrChange>
              </a:blip>
              <a:stretch>
                <a:fillRect/>
              </a:stretch>
            </p:blipFill>
            <p:spPr>
              <a:xfrm>
                <a:off x="5543705" y="3689519"/>
                <a:ext cx="95860" cy="67693"/>
              </a:xfrm>
              <a:prstGeom prst="rect">
                <a:avLst/>
              </a:prstGeom>
            </p:spPr>
          </p:pic>
          <p:pic>
            <p:nvPicPr>
              <p:cNvPr id="196" name="Picture 265"/>
              <p:cNvPicPr>
                <a:picLocks noChangeAspect="1"/>
              </p:cNvPicPr>
              <p:nvPr/>
            </p:nvPicPr>
            <p:blipFill>
              <a:blip r:embed="rId10" cstate="print">
                <a:clrChange>
                  <a:clrFrom>
                    <a:srgbClr val="FFFFFF"/>
                  </a:clrFrom>
                  <a:clrTo>
                    <a:srgbClr val="FFFFFF">
                      <a:alpha val="0"/>
                    </a:srgbClr>
                  </a:clrTo>
                </a:clrChange>
              </a:blip>
              <a:stretch>
                <a:fillRect/>
              </a:stretch>
            </p:blipFill>
            <p:spPr>
              <a:xfrm>
                <a:off x="5555550" y="3714710"/>
                <a:ext cx="95860" cy="67693"/>
              </a:xfrm>
              <a:prstGeom prst="rect">
                <a:avLst/>
              </a:prstGeom>
            </p:spPr>
          </p:pic>
          <p:pic>
            <p:nvPicPr>
              <p:cNvPr id="197" name="Picture 266"/>
              <p:cNvPicPr>
                <a:picLocks noChangeAspect="1"/>
              </p:cNvPicPr>
              <p:nvPr/>
            </p:nvPicPr>
            <p:blipFill>
              <a:blip r:embed="rId11" cstate="print"/>
              <a:stretch>
                <a:fillRect/>
              </a:stretch>
            </p:blipFill>
            <p:spPr>
              <a:xfrm>
                <a:off x="5406578" y="3700925"/>
                <a:ext cx="125284" cy="48730"/>
              </a:xfrm>
              <a:prstGeom prst="rect">
                <a:avLst/>
              </a:prstGeom>
            </p:spPr>
          </p:pic>
          <p:pic>
            <p:nvPicPr>
              <p:cNvPr id="198" name="Picture 267"/>
              <p:cNvPicPr>
                <a:picLocks noChangeAspect="1"/>
              </p:cNvPicPr>
              <p:nvPr/>
            </p:nvPicPr>
            <p:blipFill>
              <a:blip r:embed="rId11" cstate="print"/>
              <a:stretch>
                <a:fillRect/>
              </a:stretch>
            </p:blipFill>
            <p:spPr>
              <a:xfrm>
                <a:off x="5406578" y="3727253"/>
                <a:ext cx="125284" cy="48730"/>
              </a:xfrm>
              <a:prstGeom prst="rect">
                <a:avLst/>
              </a:prstGeom>
            </p:spPr>
          </p:pic>
          <p:pic>
            <p:nvPicPr>
              <p:cNvPr id="199" name="Picture 268"/>
              <p:cNvPicPr>
                <a:picLocks noChangeAspect="1"/>
              </p:cNvPicPr>
              <p:nvPr/>
            </p:nvPicPr>
            <p:blipFill>
              <a:blip r:embed="rId12" cstate="print"/>
              <a:stretch>
                <a:fillRect/>
              </a:stretch>
            </p:blipFill>
            <p:spPr>
              <a:xfrm>
                <a:off x="5255948" y="3693353"/>
                <a:ext cx="149547" cy="75348"/>
              </a:xfrm>
              <a:prstGeom prst="rect">
                <a:avLst/>
              </a:prstGeom>
            </p:spPr>
          </p:pic>
          <p:pic>
            <p:nvPicPr>
              <p:cNvPr id="200" name="Picture 269"/>
              <p:cNvPicPr>
                <a:picLocks noChangeAspect="1"/>
              </p:cNvPicPr>
              <p:nvPr/>
            </p:nvPicPr>
            <p:blipFill>
              <a:blip r:embed="rId12" cstate="print"/>
              <a:stretch>
                <a:fillRect/>
              </a:stretch>
            </p:blipFill>
            <p:spPr>
              <a:xfrm>
                <a:off x="5256486" y="3723367"/>
                <a:ext cx="149547" cy="75348"/>
              </a:xfrm>
              <a:prstGeom prst="rect">
                <a:avLst/>
              </a:prstGeom>
            </p:spPr>
          </p:pic>
          <p:pic>
            <p:nvPicPr>
              <p:cNvPr id="201" name="Picture 270"/>
              <p:cNvPicPr>
                <a:picLocks noChangeAspect="1"/>
              </p:cNvPicPr>
              <p:nvPr/>
            </p:nvPicPr>
            <p:blipFill>
              <a:blip r:embed="rId14" cstate="print"/>
              <a:stretch>
                <a:fillRect/>
              </a:stretch>
            </p:blipFill>
            <p:spPr>
              <a:xfrm>
                <a:off x="4919717" y="3722567"/>
                <a:ext cx="219913" cy="212259"/>
              </a:xfrm>
              <a:prstGeom prst="rect">
                <a:avLst/>
              </a:prstGeom>
            </p:spPr>
          </p:pic>
          <p:pic>
            <p:nvPicPr>
              <p:cNvPr id="202" name="Picture 271"/>
              <p:cNvPicPr>
                <a:picLocks noChangeAspect="1"/>
              </p:cNvPicPr>
              <p:nvPr/>
            </p:nvPicPr>
            <p:blipFill>
              <a:blip r:embed="rId15" cstate="print"/>
              <a:stretch>
                <a:fillRect/>
              </a:stretch>
            </p:blipFill>
            <p:spPr>
              <a:xfrm>
                <a:off x="4637873" y="3736151"/>
                <a:ext cx="287417" cy="152799"/>
              </a:xfrm>
              <a:prstGeom prst="rect">
                <a:avLst/>
              </a:prstGeom>
            </p:spPr>
          </p:pic>
          <p:pic>
            <p:nvPicPr>
              <p:cNvPr id="203" name="Picture 272"/>
              <p:cNvPicPr>
                <a:picLocks noChangeAspect="1"/>
              </p:cNvPicPr>
              <p:nvPr/>
            </p:nvPicPr>
            <p:blipFill>
              <a:blip r:embed="rId16" cstate="print"/>
              <a:stretch>
                <a:fillRect/>
              </a:stretch>
            </p:blipFill>
            <p:spPr>
              <a:xfrm>
                <a:off x="4350528" y="3698564"/>
                <a:ext cx="343077" cy="236261"/>
              </a:xfrm>
              <a:prstGeom prst="rect">
                <a:avLst/>
              </a:prstGeom>
            </p:spPr>
          </p:pic>
          <p:pic>
            <p:nvPicPr>
              <p:cNvPr id="204" name="Picture 13" descr="http://tse1.mm.bing.net/th?&amp;id=OIP.M9c02b1f3322f9b4ed0fe90e10019ef40o0&amp;w=184&amp;h=297&amp;c=0&amp;pid=1.9&amp;rs=0&amp;p=0&amp;r=0"/>
              <p:cNvPicPr>
                <a:picLocks noChangeAspect="1" noChangeArrowheads="1"/>
              </p:cNvPicPr>
              <p:nvPr/>
            </p:nvPicPr>
            <p:blipFill>
              <a:blip r:embed="rId17" cstate="print"/>
              <a:srcRect/>
              <a:stretch>
                <a:fillRect/>
              </a:stretch>
            </p:blipFill>
            <p:spPr bwMode="auto">
              <a:xfrm>
                <a:off x="6792532" y="3703606"/>
                <a:ext cx="291281" cy="222765"/>
              </a:xfrm>
              <a:prstGeom prst="rect">
                <a:avLst/>
              </a:prstGeom>
              <a:noFill/>
            </p:spPr>
          </p:pic>
          <p:sp>
            <p:nvSpPr>
              <p:cNvPr id="205" name="Freeform 16"/>
              <p:cNvSpPr>
                <a:spLocks noEditPoints="1"/>
              </p:cNvSpPr>
              <p:nvPr/>
            </p:nvSpPr>
            <p:spPr bwMode="auto">
              <a:xfrm>
                <a:off x="4417349"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a:latin typeface="Intel Clear"/>
                    <a:ea typeface="Geneva" pitchFamily="126" charset="-128"/>
                  </a:rPr>
                  <a:t>Local Storage</a:t>
                </a:r>
              </a:p>
            </p:txBody>
          </p:sp>
          <p:sp>
            <p:nvSpPr>
              <p:cNvPr id="206" name="Freeform 16"/>
              <p:cNvSpPr>
                <a:spLocks noEditPoints="1"/>
              </p:cNvSpPr>
              <p:nvPr/>
            </p:nvSpPr>
            <p:spPr bwMode="auto">
              <a:xfrm>
                <a:off x="5139630"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a:latin typeface="Intel Clear"/>
                    <a:ea typeface="Geneva" pitchFamily="126" charset="-128"/>
                  </a:rPr>
                  <a:t>SAN</a:t>
                </a:r>
              </a:p>
            </p:txBody>
          </p:sp>
          <p:sp>
            <p:nvSpPr>
              <p:cNvPr id="207" name="Freeform 16"/>
              <p:cNvSpPr>
                <a:spLocks noEditPoints="1"/>
              </p:cNvSpPr>
              <p:nvPr/>
            </p:nvSpPr>
            <p:spPr bwMode="auto">
              <a:xfrm>
                <a:off x="6582401"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err="1" smtClean="0">
                    <a:latin typeface="Intel Clear"/>
                    <a:ea typeface="Geneva" pitchFamily="126" charset="-128"/>
                  </a:rPr>
                  <a:t>NVM</a:t>
                </a:r>
                <a:r>
                  <a:rPr lang="en-US" altLang="zh-CN" sz="600" b="1" kern="0" dirty="0" err="1" smtClean="0">
                    <a:latin typeface="Intel Clear"/>
                    <a:ea typeface="Geneva" pitchFamily="126" charset="-128"/>
                  </a:rPr>
                  <a:t>eo</a:t>
                </a:r>
                <a:r>
                  <a:rPr lang="en-US" sz="600" b="1" kern="0" dirty="0" err="1" smtClean="0">
                    <a:latin typeface="Intel Clear"/>
                    <a:ea typeface="Geneva" pitchFamily="126" charset="-128"/>
                  </a:rPr>
                  <a:t>f</a:t>
                </a:r>
                <a:endParaRPr lang="en-US" sz="600" b="1" kern="0" dirty="0">
                  <a:latin typeface="Intel Clear"/>
                  <a:ea typeface="Geneva" pitchFamily="126" charset="-128"/>
                </a:endParaRPr>
              </a:p>
            </p:txBody>
          </p:sp>
          <p:sp>
            <p:nvSpPr>
              <p:cNvPr id="208" name="Freeform 16"/>
              <p:cNvSpPr>
                <a:spLocks noEditPoints="1"/>
              </p:cNvSpPr>
              <p:nvPr/>
            </p:nvSpPr>
            <p:spPr bwMode="auto">
              <a:xfrm>
                <a:off x="7386507"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a:latin typeface="Intel Clear"/>
                    <a:ea typeface="Geneva" pitchFamily="126" charset="-128"/>
                  </a:rPr>
                  <a:t>Scale-Out</a:t>
                </a:r>
              </a:p>
            </p:txBody>
          </p:sp>
          <p:sp>
            <p:nvSpPr>
              <p:cNvPr id="209" name="Cloud 278"/>
              <p:cNvSpPr/>
              <p:nvPr/>
            </p:nvSpPr>
            <p:spPr>
              <a:xfrm>
                <a:off x="8277506" y="3674308"/>
                <a:ext cx="627942" cy="351504"/>
              </a:xfrm>
              <a:prstGeom prst="cloud">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p>
            </p:txBody>
          </p:sp>
          <p:pic>
            <p:nvPicPr>
              <p:cNvPr id="210" name="Picture 12" descr="https://www.elastic.co/assets/bltd7b76d05d04b7e29/logo-google-compute-engine-lg.png"/>
              <p:cNvPicPr>
                <a:picLocks noChangeAspect="1" noChangeArrowheads="1"/>
              </p:cNvPicPr>
              <p:nvPr/>
            </p:nvPicPr>
            <p:blipFill>
              <a:blip r:embed="rId18" cstate="print"/>
              <a:srcRect/>
              <a:stretch>
                <a:fillRect/>
              </a:stretch>
            </p:blipFill>
            <p:spPr bwMode="auto">
              <a:xfrm>
                <a:off x="8586459" y="3717105"/>
                <a:ext cx="282753" cy="166385"/>
              </a:xfrm>
              <a:prstGeom prst="rect">
                <a:avLst/>
              </a:prstGeom>
              <a:noFill/>
            </p:spPr>
          </p:pic>
          <p:sp>
            <p:nvSpPr>
              <p:cNvPr id="211" name="Freeform 16"/>
              <p:cNvSpPr>
                <a:spLocks noEditPoints="1"/>
              </p:cNvSpPr>
              <p:nvPr/>
            </p:nvSpPr>
            <p:spPr bwMode="auto">
              <a:xfrm>
                <a:off x="8196602" y="3469343"/>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r>
                  <a:rPr lang="en-US" sz="600" b="1" kern="0" dirty="0">
                    <a:latin typeface="Intel Clear"/>
                    <a:ea typeface="Geneva" pitchFamily="126" charset="-128"/>
                  </a:rPr>
                  <a:t>Cloud</a:t>
                </a:r>
              </a:p>
            </p:txBody>
          </p:sp>
          <p:pic>
            <p:nvPicPr>
              <p:cNvPr id="212" name="Picture 6" descr="Image result for microsoft azure logo"/>
              <p:cNvPicPr>
                <a:picLocks noChangeAspect="1" noChangeArrowheads="1"/>
              </p:cNvPicPr>
              <p:nvPr/>
            </p:nvPicPr>
            <p:blipFill>
              <a:blip r:embed="rId19" cstate="print"/>
              <a:srcRect t="8408" r="56410"/>
              <a:stretch>
                <a:fillRect/>
              </a:stretch>
            </p:blipFill>
            <p:spPr bwMode="auto">
              <a:xfrm>
                <a:off x="8302228" y="3740283"/>
                <a:ext cx="236290" cy="168447"/>
              </a:xfrm>
              <a:prstGeom prst="rect">
                <a:avLst/>
              </a:prstGeom>
              <a:noFill/>
            </p:spPr>
          </p:pic>
          <p:pic>
            <p:nvPicPr>
              <p:cNvPr id="213" name="Picture 44" descr="aws icon"/>
              <p:cNvPicPr>
                <a:picLocks noChangeAspect="1" noChangeArrowheads="1"/>
              </p:cNvPicPr>
              <p:nvPr/>
            </p:nvPicPr>
            <p:blipFill>
              <a:blip r:embed="rId20" cstate="print"/>
              <a:srcRect/>
              <a:stretch>
                <a:fillRect/>
              </a:stretch>
            </p:blipFill>
            <p:spPr bwMode="auto">
              <a:xfrm>
                <a:off x="8452860" y="3815358"/>
                <a:ext cx="218127" cy="220873"/>
              </a:xfrm>
              <a:prstGeom prst="rect">
                <a:avLst/>
              </a:prstGeom>
              <a:noFill/>
            </p:spPr>
          </p:pic>
          <p:sp>
            <p:nvSpPr>
              <p:cNvPr id="214" name="Freeform 16"/>
              <p:cNvSpPr>
                <a:spLocks noEditPoints="1"/>
              </p:cNvSpPr>
              <p:nvPr/>
            </p:nvSpPr>
            <p:spPr bwMode="auto">
              <a:xfrm>
                <a:off x="8196591" y="3923792"/>
                <a:ext cx="722281" cy="166384"/>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algn="ctr" defTabSz="366475" eaLnBrk="0" hangingPunct="0">
                  <a:lnSpc>
                    <a:spcPct val="90000"/>
                  </a:lnSpc>
                  <a:spcBef>
                    <a:spcPts val="150"/>
                  </a:spcBef>
                  <a:spcAft>
                    <a:spcPts val="150"/>
                  </a:spcAft>
                  <a:buClr>
                    <a:prstClr val="black"/>
                  </a:buClr>
                </a:pPr>
                <a:endParaRPr lang="en-US" sz="700" b="1" kern="0" dirty="0">
                  <a:solidFill>
                    <a:schemeClr val="bg1"/>
                  </a:solidFill>
                  <a:latin typeface="Intel Clear"/>
                  <a:ea typeface="Geneva" pitchFamily="126" charset="-128"/>
                </a:endParaRPr>
              </a:p>
            </p:txBody>
          </p:sp>
          <p:grpSp>
            <p:nvGrpSpPr>
              <p:cNvPr id="215" name="Group 216"/>
              <p:cNvGrpSpPr/>
              <p:nvPr/>
            </p:nvGrpSpPr>
            <p:grpSpPr>
              <a:xfrm>
                <a:off x="4761953" y="1709420"/>
                <a:ext cx="3707466" cy="607495"/>
                <a:chOff x="3904429" y="1250068"/>
                <a:chExt cx="4072128" cy="626878"/>
              </a:xfrm>
            </p:grpSpPr>
            <p:cxnSp>
              <p:nvCxnSpPr>
                <p:cNvPr id="268" name="Straight Arrow Connector 306"/>
                <p:cNvCxnSpPr>
                  <a:stCxn id="181" idx="2"/>
                  <a:endCxn id="174" idx="0"/>
                </p:cNvCxnSpPr>
                <p:nvPr/>
              </p:nvCxnSpPr>
              <p:spPr>
                <a:xfrm flipH="1">
                  <a:off x="5573268" y="1279137"/>
                  <a:ext cx="572259" cy="5409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Arrow Connector 307"/>
                <p:cNvCxnSpPr/>
                <p:nvPr/>
              </p:nvCxnSpPr>
              <p:spPr>
                <a:xfrm flipH="1">
                  <a:off x="7377729" y="1279137"/>
                  <a:ext cx="357560" cy="59780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Arrow Connector 308"/>
                <p:cNvCxnSpPr>
                  <a:stCxn id="180" idx="2"/>
                  <a:endCxn id="176" idx="0"/>
                </p:cNvCxnSpPr>
                <p:nvPr/>
              </p:nvCxnSpPr>
              <p:spPr>
                <a:xfrm>
                  <a:off x="6723025" y="1279137"/>
                  <a:ext cx="646748" cy="59780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Arrow Connector 309"/>
                <p:cNvCxnSpPr>
                  <a:stCxn id="181" idx="2"/>
                  <a:endCxn id="175" idx="0"/>
                </p:cNvCxnSpPr>
                <p:nvPr/>
              </p:nvCxnSpPr>
              <p:spPr>
                <a:xfrm>
                  <a:off x="6145528" y="1279137"/>
                  <a:ext cx="26575" cy="5409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Arrow Connector 310"/>
                <p:cNvCxnSpPr>
                  <a:stCxn id="181" idx="2"/>
                  <a:endCxn id="176" idx="0"/>
                </p:cNvCxnSpPr>
                <p:nvPr/>
              </p:nvCxnSpPr>
              <p:spPr>
                <a:xfrm>
                  <a:off x="6145528" y="1279137"/>
                  <a:ext cx="1224246" cy="59780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Arrow Connector 311"/>
                <p:cNvCxnSpPr>
                  <a:stCxn id="181" idx="2"/>
                  <a:endCxn id="178" idx="0"/>
                </p:cNvCxnSpPr>
                <p:nvPr/>
              </p:nvCxnSpPr>
              <p:spPr>
                <a:xfrm>
                  <a:off x="6145528" y="1279137"/>
                  <a:ext cx="1823077" cy="53143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Arrow Connector 312"/>
                <p:cNvCxnSpPr>
                  <a:stCxn id="181" idx="2"/>
                  <a:endCxn id="177" idx="0"/>
                </p:cNvCxnSpPr>
                <p:nvPr/>
              </p:nvCxnSpPr>
              <p:spPr>
                <a:xfrm>
                  <a:off x="6145528" y="1279137"/>
                  <a:ext cx="625409" cy="59780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Arrow Connector 314"/>
                <p:cNvCxnSpPr>
                  <a:stCxn id="185" idx="2"/>
                  <a:endCxn id="309" idx="0"/>
                </p:cNvCxnSpPr>
                <p:nvPr/>
              </p:nvCxnSpPr>
              <p:spPr>
                <a:xfrm flipH="1">
                  <a:off x="3904429" y="1280513"/>
                  <a:ext cx="197631" cy="5964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Arrow Connector 315"/>
                <p:cNvCxnSpPr>
                  <a:stCxn id="185" idx="2"/>
                  <a:endCxn id="310" idx="0"/>
                </p:cNvCxnSpPr>
                <p:nvPr/>
              </p:nvCxnSpPr>
              <p:spPr>
                <a:xfrm>
                  <a:off x="4102060" y="1280513"/>
                  <a:ext cx="401205" cy="530061"/>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Arrow Connector 316"/>
                <p:cNvCxnSpPr>
                  <a:stCxn id="185" idx="2"/>
                  <a:endCxn id="308" idx="0"/>
                </p:cNvCxnSpPr>
                <p:nvPr/>
              </p:nvCxnSpPr>
              <p:spPr>
                <a:xfrm>
                  <a:off x="4102060" y="1280513"/>
                  <a:ext cx="1000039" cy="5964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Arrow Connector 318"/>
                <p:cNvCxnSpPr>
                  <a:stCxn id="236" idx="2"/>
                  <a:endCxn id="309" idx="0"/>
                </p:cNvCxnSpPr>
                <p:nvPr/>
              </p:nvCxnSpPr>
              <p:spPr>
                <a:xfrm flipH="1">
                  <a:off x="3904429" y="1250068"/>
                  <a:ext cx="921007" cy="626877"/>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Arrow Connector 319"/>
                <p:cNvCxnSpPr>
                  <a:stCxn id="236" idx="2"/>
                  <a:endCxn id="310" idx="0"/>
                </p:cNvCxnSpPr>
                <p:nvPr/>
              </p:nvCxnSpPr>
              <p:spPr>
                <a:xfrm flipH="1">
                  <a:off x="4503265" y="1250068"/>
                  <a:ext cx="322171" cy="5605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Arrow Connector 320"/>
                <p:cNvCxnSpPr>
                  <a:stCxn id="236" idx="2"/>
                  <a:endCxn id="308" idx="0"/>
                </p:cNvCxnSpPr>
                <p:nvPr/>
              </p:nvCxnSpPr>
              <p:spPr>
                <a:xfrm>
                  <a:off x="4825436" y="1250068"/>
                  <a:ext cx="276663" cy="626877"/>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Arrow Connector 322"/>
                <p:cNvCxnSpPr>
                  <a:stCxn id="184" idx="2"/>
                  <a:endCxn id="309" idx="0"/>
                </p:cNvCxnSpPr>
                <p:nvPr/>
              </p:nvCxnSpPr>
              <p:spPr>
                <a:xfrm flipH="1">
                  <a:off x="3904429" y="1280513"/>
                  <a:ext cx="1665034" cy="5964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Arrow Connector 323"/>
                <p:cNvCxnSpPr>
                  <a:stCxn id="184" idx="2"/>
                  <a:endCxn id="310" idx="0"/>
                </p:cNvCxnSpPr>
                <p:nvPr/>
              </p:nvCxnSpPr>
              <p:spPr>
                <a:xfrm flipH="1">
                  <a:off x="4503265" y="1280513"/>
                  <a:ext cx="1066199" cy="530061"/>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Arrow Connector 324"/>
                <p:cNvCxnSpPr>
                  <a:stCxn id="184" idx="2"/>
                  <a:endCxn id="308" idx="0"/>
                </p:cNvCxnSpPr>
                <p:nvPr/>
              </p:nvCxnSpPr>
              <p:spPr>
                <a:xfrm flipH="1">
                  <a:off x="5102099" y="1280513"/>
                  <a:ext cx="467365" cy="5964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325"/>
                <p:cNvCxnSpPr>
                  <a:stCxn id="184" idx="2"/>
                  <a:endCxn id="176" idx="0"/>
                </p:cNvCxnSpPr>
                <p:nvPr/>
              </p:nvCxnSpPr>
              <p:spPr>
                <a:xfrm>
                  <a:off x="5569463" y="1280513"/>
                  <a:ext cx="1800310" cy="59642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Arrow Connector 326"/>
                <p:cNvCxnSpPr>
                  <a:stCxn id="184" idx="2"/>
                  <a:endCxn id="178" idx="0"/>
                </p:cNvCxnSpPr>
                <p:nvPr/>
              </p:nvCxnSpPr>
              <p:spPr>
                <a:xfrm>
                  <a:off x="5569463" y="1280513"/>
                  <a:ext cx="2399142" cy="530054"/>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Arrow Connector 327"/>
                <p:cNvCxnSpPr>
                  <a:stCxn id="180" idx="2"/>
                  <a:endCxn id="178" idx="0"/>
                </p:cNvCxnSpPr>
                <p:nvPr/>
              </p:nvCxnSpPr>
              <p:spPr>
                <a:xfrm>
                  <a:off x="6723025" y="1279137"/>
                  <a:ext cx="1245580" cy="53143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Arrow Connector 328"/>
                <p:cNvCxnSpPr/>
                <p:nvPr/>
              </p:nvCxnSpPr>
              <p:spPr>
                <a:xfrm>
                  <a:off x="7735286" y="1279137"/>
                  <a:ext cx="241271" cy="531431"/>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Arrow Connector 329"/>
                <p:cNvCxnSpPr>
                  <a:stCxn id="180" idx="2"/>
                  <a:endCxn id="308" idx="0"/>
                </p:cNvCxnSpPr>
                <p:nvPr/>
              </p:nvCxnSpPr>
              <p:spPr>
                <a:xfrm flipH="1">
                  <a:off x="5102099" y="1279137"/>
                  <a:ext cx="1620927" cy="597809"/>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Arrow Connector 330"/>
                <p:cNvCxnSpPr>
                  <a:stCxn id="179" idx="2"/>
                  <a:endCxn id="308" idx="0"/>
                </p:cNvCxnSpPr>
                <p:nvPr/>
              </p:nvCxnSpPr>
              <p:spPr>
                <a:xfrm flipH="1">
                  <a:off x="5102099" y="1279137"/>
                  <a:ext cx="2625235" cy="597809"/>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Arrow Connector 331"/>
                <p:cNvCxnSpPr>
                  <a:stCxn id="236" idx="2"/>
                  <a:endCxn id="178" idx="0"/>
                </p:cNvCxnSpPr>
                <p:nvPr/>
              </p:nvCxnSpPr>
              <p:spPr>
                <a:xfrm>
                  <a:off x="4825436" y="1250068"/>
                  <a:ext cx="3143169" cy="560499"/>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Arrow Connector 332"/>
                <p:cNvCxnSpPr>
                  <a:stCxn id="185" idx="2"/>
                  <a:endCxn id="176" idx="0"/>
                </p:cNvCxnSpPr>
                <p:nvPr/>
              </p:nvCxnSpPr>
              <p:spPr>
                <a:xfrm>
                  <a:off x="4102060" y="1280513"/>
                  <a:ext cx="3267714" cy="59642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Arrow Connector 333"/>
                <p:cNvCxnSpPr/>
                <p:nvPr/>
              </p:nvCxnSpPr>
              <p:spPr>
                <a:xfrm flipH="1">
                  <a:off x="5110052" y="1279137"/>
                  <a:ext cx="2625235" cy="597809"/>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6" name="Group 226"/>
              <p:cNvGrpSpPr/>
              <p:nvPr/>
            </p:nvGrpSpPr>
            <p:grpSpPr>
              <a:xfrm>
                <a:off x="4640381" y="2709191"/>
                <a:ext cx="3898911" cy="760152"/>
                <a:chOff x="3540149" y="2281739"/>
                <a:chExt cx="4282401" cy="784406"/>
              </a:xfrm>
            </p:grpSpPr>
            <p:grpSp>
              <p:nvGrpSpPr>
                <p:cNvPr id="243" name="Group 218"/>
                <p:cNvGrpSpPr/>
                <p:nvPr/>
              </p:nvGrpSpPr>
              <p:grpSpPr>
                <a:xfrm>
                  <a:off x="3540149" y="2281739"/>
                  <a:ext cx="4282401" cy="784406"/>
                  <a:chOff x="3540149" y="2281739"/>
                  <a:chExt cx="4282401" cy="784406"/>
                </a:xfrm>
              </p:grpSpPr>
              <p:cxnSp>
                <p:nvCxnSpPr>
                  <p:cNvPr id="245" name="Straight Arrow Connector 338"/>
                  <p:cNvCxnSpPr>
                    <a:stCxn id="170" idx="2"/>
                  </p:cNvCxnSpPr>
                  <p:nvPr/>
                </p:nvCxnSpPr>
                <p:spPr>
                  <a:xfrm>
                    <a:off x="3540149" y="2281739"/>
                    <a:ext cx="136031" cy="746864"/>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339"/>
                  <p:cNvCxnSpPr>
                    <a:stCxn id="171" idx="2"/>
                  </p:cNvCxnSpPr>
                  <p:nvPr/>
                </p:nvCxnSpPr>
                <p:spPr>
                  <a:xfrm>
                    <a:off x="4138984" y="2348112"/>
                    <a:ext cx="242385" cy="71803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340"/>
                  <p:cNvCxnSpPr>
                    <a:stCxn id="168" idx="2"/>
                  </p:cNvCxnSpPr>
                  <p:nvPr/>
                </p:nvCxnSpPr>
                <p:spPr>
                  <a:xfrm>
                    <a:off x="4737819" y="2281739"/>
                    <a:ext cx="539649"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Arrow Connector 341"/>
                  <p:cNvCxnSpPr>
                    <a:stCxn id="170" idx="2"/>
                  </p:cNvCxnSpPr>
                  <p:nvPr/>
                </p:nvCxnSpPr>
                <p:spPr>
                  <a:xfrm>
                    <a:off x="3540149" y="2281739"/>
                    <a:ext cx="841219"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Arrow Connector 342"/>
                  <p:cNvCxnSpPr>
                    <a:stCxn id="171" idx="2"/>
                  </p:cNvCxnSpPr>
                  <p:nvPr/>
                </p:nvCxnSpPr>
                <p:spPr>
                  <a:xfrm>
                    <a:off x="4138984" y="2348112"/>
                    <a:ext cx="1931807" cy="71803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Arrow Connector 343"/>
                  <p:cNvCxnSpPr>
                    <a:stCxn id="166" idx="2"/>
                  </p:cNvCxnSpPr>
                  <p:nvPr/>
                </p:nvCxnSpPr>
                <p:spPr>
                  <a:xfrm>
                    <a:off x="5336654" y="2338632"/>
                    <a:ext cx="734136"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Arrow Connector 344"/>
                  <p:cNvCxnSpPr>
                    <a:stCxn id="166" idx="2"/>
                  </p:cNvCxnSpPr>
                  <p:nvPr/>
                </p:nvCxnSpPr>
                <p:spPr>
                  <a:xfrm flipH="1">
                    <a:off x="4381372" y="2338632"/>
                    <a:ext cx="955282"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Arrow Connector 345"/>
                  <p:cNvCxnSpPr>
                    <a:stCxn id="167" idx="2"/>
                  </p:cNvCxnSpPr>
                  <p:nvPr/>
                </p:nvCxnSpPr>
                <p:spPr>
                  <a:xfrm flipH="1">
                    <a:off x="5277471" y="2338632"/>
                    <a:ext cx="658018"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Arrow Connector 346"/>
                  <p:cNvCxnSpPr>
                    <a:stCxn id="167" idx="2"/>
                  </p:cNvCxnSpPr>
                  <p:nvPr/>
                </p:nvCxnSpPr>
                <p:spPr>
                  <a:xfrm>
                    <a:off x="5935489" y="2338632"/>
                    <a:ext cx="135303"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Arrow Connector 347"/>
                  <p:cNvCxnSpPr>
                    <a:stCxn id="167" idx="2"/>
                  </p:cNvCxnSpPr>
                  <p:nvPr/>
                </p:nvCxnSpPr>
                <p:spPr>
                  <a:xfrm>
                    <a:off x="5935489" y="2338632"/>
                    <a:ext cx="1044552"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Arrow Connector 348"/>
                  <p:cNvCxnSpPr>
                    <a:stCxn id="172" idx="2"/>
                  </p:cNvCxnSpPr>
                  <p:nvPr/>
                </p:nvCxnSpPr>
                <p:spPr>
                  <a:xfrm>
                    <a:off x="6534322" y="2281739"/>
                    <a:ext cx="445719"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Arrow Connector 349"/>
                  <p:cNvCxnSpPr>
                    <a:stCxn id="172" idx="2"/>
                  </p:cNvCxnSpPr>
                  <p:nvPr/>
                </p:nvCxnSpPr>
                <p:spPr>
                  <a:xfrm flipH="1">
                    <a:off x="3668609" y="2281739"/>
                    <a:ext cx="2865714" cy="72787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Arrow Connector 350"/>
                  <p:cNvCxnSpPr>
                    <a:stCxn id="169" idx="2"/>
                  </p:cNvCxnSpPr>
                  <p:nvPr/>
                </p:nvCxnSpPr>
                <p:spPr>
                  <a:xfrm flipH="1">
                    <a:off x="6980045" y="2281739"/>
                    <a:ext cx="153113"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Arrow Connector 351"/>
                  <p:cNvCxnSpPr>
                    <a:stCxn id="169" idx="2"/>
                  </p:cNvCxnSpPr>
                  <p:nvPr/>
                </p:nvCxnSpPr>
                <p:spPr>
                  <a:xfrm>
                    <a:off x="7133159" y="2281739"/>
                    <a:ext cx="689391"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352"/>
                  <p:cNvCxnSpPr>
                    <a:stCxn id="173" idx="2"/>
                  </p:cNvCxnSpPr>
                  <p:nvPr/>
                </p:nvCxnSpPr>
                <p:spPr>
                  <a:xfrm>
                    <a:off x="7731991" y="2348113"/>
                    <a:ext cx="69655" cy="7180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Arrow Connector 353"/>
                  <p:cNvCxnSpPr>
                    <a:stCxn id="173" idx="2"/>
                  </p:cNvCxnSpPr>
                  <p:nvPr/>
                </p:nvCxnSpPr>
                <p:spPr>
                  <a:xfrm flipH="1">
                    <a:off x="6980042" y="2348113"/>
                    <a:ext cx="751950" cy="7180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Arrow Connector 354"/>
                  <p:cNvCxnSpPr>
                    <a:stCxn id="173" idx="2"/>
                  </p:cNvCxnSpPr>
                  <p:nvPr/>
                </p:nvCxnSpPr>
                <p:spPr>
                  <a:xfrm flipH="1">
                    <a:off x="6081727" y="2348113"/>
                    <a:ext cx="1650265" cy="695744"/>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Arrow Connector 355"/>
                  <p:cNvCxnSpPr>
                    <a:stCxn id="169" idx="2"/>
                  </p:cNvCxnSpPr>
                  <p:nvPr/>
                </p:nvCxnSpPr>
                <p:spPr>
                  <a:xfrm flipH="1">
                    <a:off x="5277469" y="2281739"/>
                    <a:ext cx="1855690"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Arrow Connector 356"/>
                  <p:cNvCxnSpPr>
                    <a:stCxn id="169" idx="2"/>
                  </p:cNvCxnSpPr>
                  <p:nvPr/>
                </p:nvCxnSpPr>
                <p:spPr>
                  <a:xfrm flipH="1">
                    <a:off x="4381369" y="2281739"/>
                    <a:ext cx="2751789"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Arrow Connector 357"/>
                  <p:cNvCxnSpPr>
                    <a:stCxn id="173" idx="2"/>
                  </p:cNvCxnSpPr>
                  <p:nvPr/>
                </p:nvCxnSpPr>
                <p:spPr>
                  <a:xfrm flipH="1">
                    <a:off x="4381372" y="2348113"/>
                    <a:ext cx="3350620" cy="718032"/>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Arrow Connector 360"/>
                  <p:cNvCxnSpPr>
                    <a:stCxn id="168" idx="2"/>
                  </p:cNvCxnSpPr>
                  <p:nvPr/>
                </p:nvCxnSpPr>
                <p:spPr>
                  <a:xfrm flipH="1">
                    <a:off x="4381369" y="2281739"/>
                    <a:ext cx="356449"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361"/>
                  <p:cNvCxnSpPr>
                    <a:stCxn id="168" idx="2"/>
                  </p:cNvCxnSpPr>
                  <p:nvPr/>
                </p:nvCxnSpPr>
                <p:spPr>
                  <a:xfrm>
                    <a:off x="4737819" y="2281739"/>
                    <a:ext cx="2242223" cy="784406"/>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362"/>
                  <p:cNvCxnSpPr>
                    <a:stCxn id="168" idx="2"/>
                  </p:cNvCxnSpPr>
                  <p:nvPr/>
                </p:nvCxnSpPr>
                <p:spPr>
                  <a:xfrm flipH="1">
                    <a:off x="3661319" y="2281739"/>
                    <a:ext cx="1076500" cy="72683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cxnSp>
              <p:nvCxnSpPr>
                <p:cNvPr id="244" name="Straight Arrow Connector 336"/>
                <p:cNvCxnSpPr>
                  <a:stCxn id="166" idx="2"/>
                </p:cNvCxnSpPr>
                <p:nvPr/>
              </p:nvCxnSpPr>
              <p:spPr>
                <a:xfrm>
                  <a:off x="5336654" y="2338632"/>
                  <a:ext cx="1643386" cy="72751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pic>
            <p:nvPicPr>
              <p:cNvPr id="217" name="Picture 21" descr="http://tse1.mm.bing.net/th?&amp;id=OIP.M8662c7cfbfb6934ba5f64f6f5b18160co0&amp;w=299&amp;h=184&amp;c=0&amp;pid=1.9&amp;rs=0&amp;p=0&amp;r=0"/>
              <p:cNvPicPr>
                <a:picLocks noChangeAspect="1" noChangeArrowheads="1"/>
              </p:cNvPicPr>
              <p:nvPr/>
            </p:nvPicPr>
            <p:blipFill>
              <a:blip r:embed="rId21" cstate="print"/>
              <a:srcRect/>
              <a:stretch>
                <a:fillRect/>
              </a:stretch>
            </p:blipFill>
            <p:spPr bwMode="auto">
              <a:xfrm>
                <a:off x="5673720" y="4288998"/>
                <a:ext cx="410335" cy="255693"/>
              </a:xfrm>
              <a:prstGeom prst="rect">
                <a:avLst/>
              </a:prstGeom>
              <a:noFill/>
            </p:spPr>
          </p:pic>
          <p:pic>
            <p:nvPicPr>
              <p:cNvPr id="218" name="Picture 17" descr="http://tse1.mm.bing.net/th?&amp;id=OIP.M985e88f10a5dd234a323bbac96bb0c5aH0&amp;w=300&amp;h=300&amp;c=0&amp;pid=1.9&amp;rs=0&amp;p=0&amp;r=0"/>
              <p:cNvPicPr>
                <a:picLocks noChangeAspect="1" noChangeArrowheads="1"/>
              </p:cNvPicPr>
              <p:nvPr/>
            </p:nvPicPr>
            <p:blipFill>
              <a:blip r:embed="rId22" cstate="print"/>
              <a:srcRect/>
              <a:stretch>
                <a:fillRect/>
              </a:stretch>
            </p:blipFill>
            <p:spPr bwMode="auto">
              <a:xfrm>
                <a:off x="6749181" y="4303122"/>
                <a:ext cx="248467" cy="234723"/>
              </a:xfrm>
              <a:prstGeom prst="rect">
                <a:avLst/>
              </a:prstGeom>
              <a:noFill/>
            </p:spPr>
          </p:pic>
          <p:pic>
            <p:nvPicPr>
              <p:cNvPr id="219" name="Picture 365"/>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394411" y="3925349"/>
                <a:ext cx="250284" cy="100464"/>
              </a:xfrm>
              <a:prstGeom prst="rect">
                <a:avLst/>
              </a:prstGeom>
            </p:spPr>
          </p:pic>
          <p:pic>
            <p:nvPicPr>
              <p:cNvPr id="220" name="Picture 366"/>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644695" y="3927866"/>
                <a:ext cx="250284" cy="100464"/>
              </a:xfrm>
              <a:prstGeom prst="rect">
                <a:avLst/>
              </a:prstGeom>
            </p:spPr>
          </p:pic>
          <p:pic>
            <p:nvPicPr>
              <p:cNvPr id="221" name="Picture 367"/>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885138" y="3926372"/>
                <a:ext cx="250284" cy="100464"/>
              </a:xfrm>
              <a:prstGeom prst="rect">
                <a:avLst/>
              </a:prstGeom>
            </p:spPr>
          </p:pic>
          <p:pic>
            <p:nvPicPr>
              <p:cNvPr id="222" name="Picture 15" descr="http://tse1.mm.bing.net/th?&amp;id=OIP.M9060d1ba4b12bef13794c2037acf02b6H0&amp;w=299&amp;h=299&amp;c=0&amp;pid=1.9&amp;rs=0&amp;p=0&amp;r=0"/>
              <p:cNvPicPr>
                <a:picLocks noChangeAspect="1" noChangeArrowheads="1"/>
              </p:cNvPicPr>
              <p:nvPr/>
            </p:nvPicPr>
            <p:blipFill>
              <a:blip r:embed="rId23" cstate="print"/>
              <a:srcRect/>
              <a:stretch>
                <a:fillRect/>
              </a:stretch>
            </p:blipFill>
            <p:spPr bwMode="auto">
              <a:xfrm>
                <a:off x="4697063" y="4310759"/>
                <a:ext cx="220605" cy="223382"/>
              </a:xfrm>
              <a:prstGeom prst="rect">
                <a:avLst/>
              </a:prstGeom>
              <a:noFill/>
            </p:spPr>
          </p:pic>
          <p:pic>
            <p:nvPicPr>
              <p:cNvPr id="223" name="Picture 19" descr="http://tse1.mm.bing.net/th?&amp;id=OIP.M7ad665fd3a771c5833e23c26fdb985efo0&amp;w=260&amp;h=299&amp;c=0&amp;pid=1.9&amp;rs=0&amp;p=0&amp;r=0"/>
              <p:cNvPicPr>
                <a:picLocks noChangeAspect="1" noChangeArrowheads="1"/>
              </p:cNvPicPr>
              <p:nvPr/>
            </p:nvPicPr>
            <p:blipFill>
              <a:blip r:embed="rId24" cstate="print"/>
              <a:srcRect/>
              <a:stretch>
                <a:fillRect/>
              </a:stretch>
            </p:blipFill>
            <p:spPr bwMode="auto">
              <a:xfrm>
                <a:off x="5178479" y="4305205"/>
                <a:ext cx="198912" cy="231630"/>
              </a:xfrm>
              <a:prstGeom prst="rect">
                <a:avLst/>
              </a:prstGeom>
              <a:noFill/>
            </p:spPr>
          </p:pic>
          <p:pic>
            <p:nvPicPr>
              <p:cNvPr id="224" name="Picture 25" descr="http://tse1.mm.bing.net/th?&amp;id=OIP.Mf3d471899193c833d72c8b0bad55403eo0&amp;w=300&amp;h=140&amp;c=0&amp;pid=1.9&amp;rs=0&amp;p=0&amp;r=0"/>
              <p:cNvPicPr>
                <a:picLocks noChangeAspect="1" noChangeArrowheads="1"/>
              </p:cNvPicPr>
              <p:nvPr/>
            </p:nvPicPr>
            <p:blipFill>
              <a:blip r:embed="rId25" cstate="print"/>
              <a:srcRect/>
              <a:stretch>
                <a:fillRect/>
              </a:stretch>
            </p:blipFill>
            <p:spPr bwMode="auto">
              <a:xfrm>
                <a:off x="7285533" y="4353759"/>
                <a:ext cx="337607" cy="159534"/>
              </a:xfrm>
              <a:prstGeom prst="rect">
                <a:avLst/>
              </a:prstGeom>
              <a:noFill/>
            </p:spPr>
          </p:pic>
          <p:pic>
            <p:nvPicPr>
              <p:cNvPr id="225" name="Picture 2" descr="http://tse1.mm.bing.net/th?&amp;id=OIP.M4dbac9771b4059333832df296e70ed89H0&amp;w=300&amp;h=185&amp;c=0&amp;pid=1.9&amp;rs=0&amp;p=0&amp;r=0"/>
              <p:cNvPicPr>
                <a:picLocks noChangeAspect="1" noChangeArrowheads="1"/>
              </p:cNvPicPr>
              <p:nvPr/>
            </p:nvPicPr>
            <p:blipFill>
              <a:blip r:embed="rId26" cstate="print"/>
              <a:srcRect/>
              <a:stretch>
                <a:fillRect/>
              </a:stretch>
            </p:blipFill>
            <p:spPr bwMode="auto">
              <a:xfrm>
                <a:off x="6230806" y="4301769"/>
                <a:ext cx="379116" cy="236731"/>
              </a:xfrm>
              <a:prstGeom prst="rect">
                <a:avLst/>
              </a:prstGeom>
              <a:noFill/>
            </p:spPr>
          </p:pic>
          <p:pic>
            <p:nvPicPr>
              <p:cNvPr id="226" name="Picture 10" descr="Image result for oracle logo"/>
              <p:cNvPicPr>
                <a:picLocks noChangeAspect="1" noChangeArrowheads="1"/>
              </p:cNvPicPr>
              <p:nvPr/>
            </p:nvPicPr>
            <p:blipFill>
              <a:blip r:embed="rId27" cstate="print"/>
              <a:srcRect/>
              <a:stretch>
                <a:fillRect/>
              </a:stretch>
            </p:blipFill>
            <p:spPr bwMode="auto">
              <a:xfrm>
                <a:off x="7844233" y="4423367"/>
                <a:ext cx="426779" cy="56180"/>
              </a:xfrm>
              <a:prstGeom prst="rect">
                <a:avLst/>
              </a:prstGeom>
              <a:noFill/>
            </p:spPr>
          </p:pic>
          <p:pic>
            <p:nvPicPr>
              <p:cNvPr id="227" name="Picture 2" descr="https://upload.wikimedia.org/wikipedia/en/thumb/6/6c/RedHat.svg/1280px-RedHat.svg.png"/>
              <p:cNvPicPr>
                <a:picLocks noChangeAspect="1" noChangeArrowheads="1"/>
              </p:cNvPicPr>
              <p:nvPr/>
            </p:nvPicPr>
            <p:blipFill>
              <a:blip r:embed="rId28" cstate="print"/>
              <a:srcRect/>
              <a:stretch>
                <a:fillRect/>
              </a:stretch>
            </p:blipFill>
            <p:spPr bwMode="auto">
              <a:xfrm>
                <a:off x="8436047" y="4357849"/>
                <a:ext cx="446844" cy="153462"/>
              </a:xfrm>
              <a:prstGeom prst="rect">
                <a:avLst/>
              </a:prstGeom>
              <a:noFill/>
            </p:spPr>
          </p:pic>
          <p:pic>
            <p:nvPicPr>
              <p:cNvPr id="228" name="Picture 5" descr="D:\素材\LOGO\开源LOGO\1443858352767675.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223479" y="1359507"/>
                <a:ext cx="249912" cy="132431"/>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grpSp>
            <p:nvGrpSpPr>
              <p:cNvPr id="229" name="组合 114"/>
              <p:cNvGrpSpPr/>
              <p:nvPr/>
            </p:nvGrpSpPr>
            <p:grpSpPr>
              <a:xfrm>
                <a:off x="7515161" y="1387802"/>
                <a:ext cx="259048" cy="86499"/>
                <a:chOff x="2643188" y="1355725"/>
                <a:chExt cx="1355726" cy="168275"/>
              </a:xfrm>
              <a:scene3d>
                <a:camera prst="perspectiveRight"/>
                <a:lightRig rig="threePt" dir="t"/>
              </a:scene3d>
            </p:grpSpPr>
            <p:sp>
              <p:nvSpPr>
                <p:cNvPr id="241" name="Freeform 87"/>
                <p:cNvSpPr>
                  <a:spLocks noEditPoints="1"/>
                </p:cNvSpPr>
                <p:nvPr/>
              </p:nvSpPr>
              <p:spPr bwMode="auto">
                <a:xfrm>
                  <a:off x="2643188" y="1355725"/>
                  <a:ext cx="1308100" cy="168275"/>
                </a:xfrm>
                <a:custGeom>
                  <a:avLst/>
                  <a:gdLst>
                    <a:gd name="T0" fmla="*/ 174 w 349"/>
                    <a:gd name="T1" fmla="*/ 29 h 45"/>
                    <a:gd name="T2" fmla="*/ 139 w 349"/>
                    <a:gd name="T3" fmla="*/ 45 h 45"/>
                    <a:gd name="T4" fmla="*/ 156 w 349"/>
                    <a:gd name="T5" fmla="*/ 2 h 45"/>
                    <a:gd name="T6" fmla="*/ 167 w 349"/>
                    <a:gd name="T7" fmla="*/ 2 h 45"/>
                    <a:gd name="T8" fmla="*/ 184 w 349"/>
                    <a:gd name="T9" fmla="*/ 45 h 45"/>
                    <a:gd name="T10" fmla="*/ 156 w 349"/>
                    <a:gd name="T11" fmla="*/ 37 h 45"/>
                    <a:gd name="T12" fmla="*/ 256 w 349"/>
                    <a:gd name="T13" fmla="*/ 37 h 45"/>
                    <a:gd name="T14" fmla="*/ 248 w 349"/>
                    <a:gd name="T15" fmla="*/ 0 h 45"/>
                    <a:gd name="T16" fmla="*/ 249 w 349"/>
                    <a:gd name="T17" fmla="*/ 44 h 45"/>
                    <a:gd name="T18" fmla="*/ 292 w 349"/>
                    <a:gd name="T19" fmla="*/ 45 h 45"/>
                    <a:gd name="T20" fmla="*/ 256 w 349"/>
                    <a:gd name="T21" fmla="*/ 37 h 45"/>
                    <a:gd name="T22" fmla="*/ 129 w 349"/>
                    <a:gd name="T23" fmla="*/ 15 h 45"/>
                    <a:gd name="T24" fmla="*/ 76 w 349"/>
                    <a:gd name="T25" fmla="*/ 0 h 45"/>
                    <a:gd name="T26" fmla="*/ 84 w 349"/>
                    <a:gd name="T27" fmla="*/ 45 h 45"/>
                    <a:gd name="T28" fmla="*/ 113 w 349"/>
                    <a:gd name="T29" fmla="*/ 8 h 45"/>
                    <a:gd name="T30" fmla="*/ 113 w 349"/>
                    <a:gd name="T31" fmla="*/ 23 h 45"/>
                    <a:gd name="T32" fmla="*/ 114 w 349"/>
                    <a:gd name="T33" fmla="*/ 45 h 45"/>
                    <a:gd name="T34" fmla="*/ 110 w 349"/>
                    <a:gd name="T35" fmla="*/ 30 h 45"/>
                    <a:gd name="T36" fmla="*/ 23 w 349"/>
                    <a:gd name="T37" fmla="*/ 45 h 45"/>
                    <a:gd name="T38" fmla="*/ 23 w 349"/>
                    <a:gd name="T39" fmla="*/ 0 h 45"/>
                    <a:gd name="T40" fmla="*/ 71 w 349"/>
                    <a:gd name="T41" fmla="*/ 23 h 45"/>
                    <a:gd name="T42" fmla="*/ 23 w 349"/>
                    <a:gd name="T43" fmla="*/ 45 h 45"/>
                    <a:gd name="T44" fmla="*/ 63 w 349"/>
                    <a:gd name="T45" fmla="*/ 23 h 45"/>
                    <a:gd name="T46" fmla="*/ 23 w 349"/>
                    <a:gd name="T47" fmla="*/ 8 h 45"/>
                    <a:gd name="T48" fmla="*/ 23 w 349"/>
                    <a:gd name="T49" fmla="*/ 37 h 45"/>
                    <a:gd name="T50" fmla="*/ 212 w 349"/>
                    <a:gd name="T51" fmla="*/ 45 h 45"/>
                    <a:gd name="T52" fmla="*/ 212 w 349"/>
                    <a:gd name="T53" fmla="*/ 0 h 45"/>
                    <a:gd name="T54" fmla="*/ 238 w 349"/>
                    <a:gd name="T55" fmla="*/ 8 h 45"/>
                    <a:gd name="T56" fmla="*/ 198 w 349"/>
                    <a:gd name="T57" fmla="*/ 23 h 45"/>
                    <a:gd name="T58" fmla="*/ 244 w 349"/>
                    <a:gd name="T59" fmla="*/ 37 h 45"/>
                    <a:gd name="T60" fmla="*/ 212 w 349"/>
                    <a:gd name="T61" fmla="*/ 45 h 45"/>
                    <a:gd name="T62" fmla="*/ 304 w 349"/>
                    <a:gd name="T63" fmla="*/ 27 h 45"/>
                    <a:gd name="T64" fmla="*/ 346 w 349"/>
                    <a:gd name="T65" fmla="*/ 19 h 45"/>
                    <a:gd name="T66" fmla="*/ 318 w 349"/>
                    <a:gd name="T67" fmla="*/ 8 h 45"/>
                    <a:gd name="T68" fmla="*/ 348 w 349"/>
                    <a:gd name="T69" fmla="*/ 0 h 45"/>
                    <a:gd name="T70" fmla="*/ 295 w 349"/>
                    <a:gd name="T71" fmla="*/ 23 h 45"/>
                    <a:gd name="T72" fmla="*/ 344 w 349"/>
                    <a:gd name="T73" fmla="*/ 45 h 45"/>
                    <a:gd name="T74" fmla="*/ 318 w 349"/>
                    <a:gd name="T75"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45">
                      <a:moveTo>
                        <a:pt x="151" y="29"/>
                      </a:moveTo>
                      <a:cubicBezTo>
                        <a:pt x="174" y="29"/>
                        <a:pt x="174" y="29"/>
                        <a:pt x="174" y="29"/>
                      </a:cubicBezTo>
                      <a:cubicBezTo>
                        <a:pt x="162" y="10"/>
                        <a:pt x="162" y="10"/>
                        <a:pt x="162" y="10"/>
                      </a:cubicBezTo>
                      <a:cubicBezTo>
                        <a:pt x="139" y="45"/>
                        <a:pt x="139" y="45"/>
                        <a:pt x="139" y="45"/>
                      </a:cubicBezTo>
                      <a:cubicBezTo>
                        <a:pt x="129" y="45"/>
                        <a:pt x="129" y="45"/>
                        <a:pt x="129" y="45"/>
                      </a:cubicBezTo>
                      <a:cubicBezTo>
                        <a:pt x="156" y="2"/>
                        <a:pt x="156" y="2"/>
                        <a:pt x="156" y="2"/>
                      </a:cubicBezTo>
                      <a:cubicBezTo>
                        <a:pt x="157" y="1"/>
                        <a:pt x="159" y="0"/>
                        <a:pt x="162" y="0"/>
                      </a:cubicBezTo>
                      <a:cubicBezTo>
                        <a:pt x="164" y="0"/>
                        <a:pt x="166" y="1"/>
                        <a:pt x="167" y="2"/>
                      </a:cubicBezTo>
                      <a:cubicBezTo>
                        <a:pt x="194" y="45"/>
                        <a:pt x="194" y="45"/>
                        <a:pt x="194" y="45"/>
                      </a:cubicBezTo>
                      <a:cubicBezTo>
                        <a:pt x="184" y="45"/>
                        <a:pt x="184" y="45"/>
                        <a:pt x="184" y="45"/>
                      </a:cubicBezTo>
                      <a:cubicBezTo>
                        <a:pt x="179" y="37"/>
                        <a:pt x="179" y="37"/>
                        <a:pt x="179" y="37"/>
                      </a:cubicBezTo>
                      <a:cubicBezTo>
                        <a:pt x="156" y="37"/>
                        <a:pt x="156" y="37"/>
                        <a:pt x="156" y="37"/>
                      </a:cubicBezTo>
                      <a:cubicBezTo>
                        <a:pt x="151" y="29"/>
                        <a:pt x="151" y="29"/>
                        <a:pt x="151" y="29"/>
                      </a:cubicBezTo>
                      <a:close/>
                      <a:moveTo>
                        <a:pt x="256" y="37"/>
                      </a:moveTo>
                      <a:cubicBezTo>
                        <a:pt x="256" y="0"/>
                        <a:pt x="256" y="0"/>
                        <a:pt x="256" y="0"/>
                      </a:cubicBezTo>
                      <a:cubicBezTo>
                        <a:pt x="248" y="0"/>
                        <a:pt x="248" y="0"/>
                        <a:pt x="248" y="0"/>
                      </a:cubicBezTo>
                      <a:cubicBezTo>
                        <a:pt x="248" y="41"/>
                        <a:pt x="248" y="41"/>
                        <a:pt x="248" y="41"/>
                      </a:cubicBezTo>
                      <a:cubicBezTo>
                        <a:pt x="248" y="42"/>
                        <a:pt x="248" y="43"/>
                        <a:pt x="249" y="44"/>
                      </a:cubicBezTo>
                      <a:cubicBezTo>
                        <a:pt x="250" y="45"/>
                        <a:pt x="251" y="45"/>
                        <a:pt x="252" y="45"/>
                      </a:cubicBezTo>
                      <a:cubicBezTo>
                        <a:pt x="292" y="45"/>
                        <a:pt x="292" y="45"/>
                        <a:pt x="292" y="45"/>
                      </a:cubicBezTo>
                      <a:cubicBezTo>
                        <a:pt x="297" y="37"/>
                        <a:pt x="297" y="37"/>
                        <a:pt x="297" y="37"/>
                      </a:cubicBezTo>
                      <a:cubicBezTo>
                        <a:pt x="256" y="37"/>
                        <a:pt x="256" y="37"/>
                        <a:pt x="256" y="37"/>
                      </a:cubicBezTo>
                      <a:close/>
                      <a:moveTo>
                        <a:pt x="114" y="30"/>
                      </a:moveTo>
                      <a:cubicBezTo>
                        <a:pt x="122" y="30"/>
                        <a:pt x="129" y="24"/>
                        <a:pt x="129" y="15"/>
                      </a:cubicBezTo>
                      <a:cubicBezTo>
                        <a:pt x="129" y="7"/>
                        <a:pt x="122" y="0"/>
                        <a:pt x="114" y="0"/>
                      </a:cubicBezTo>
                      <a:cubicBezTo>
                        <a:pt x="76" y="0"/>
                        <a:pt x="76" y="0"/>
                        <a:pt x="76" y="0"/>
                      </a:cubicBezTo>
                      <a:cubicBezTo>
                        <a:pt x="76" y="45"/>
                        <a:pt x="76" y="45"/>
                        <a:pt x="76" y="45"/>
                      </a:cubicBezTo>
                      <a:cubicBezTo>
                        <a:pt x="84" y="45"/>
                        <a:pt x="84" y="45"/>
                        <a:pt x="84" y="45"/>
                      </a:cubicBezTo>
                      <a:cubicBezTo>
                        <a:pt x="84" y="8"/>
                        <a:pt x="84" y="8"/>
                        <a:pt x="84" y="8"/>
                      </a:cubicBezTo>
                      <a:cubicBezTo>
                        <a:pt x="113" y="8"/>
                        <a:pt x="113" y="8"/>
                        <a:pt x="113" y="8"/>
                      </a:cubicBezTo>
                      <a:cubicBezTo>
                        <a:pt x="117" y="8"/>
                        <a:pt x="120" y="11"/>
                        <a:pt x="120" y="15"/>
                      </a:cubicBezTo>
                      <a:cubicBezTo>
                        <a:pt x="120" y="19"/>
                        <a:pt x="117" y="23"/>
                        <a:pt x="113" y="23"/>
                      </a:cubicBezTo>
                      <a:cubicBezTo>
                        <a:pt x="89" y="23"/>
                        <a:pt x="89" y="23"/>
                        <a:pt x="89" y="23"/>
                      </a:cubicBezTo>
                      <a:cubicBezTo>
                        <a:pt x="114" y="45"/>
                        <a:pt x="114" y="45"/>
                        <a:pt x="114" y="45"/>
                      </a:cubicBezTo>
                      <a:cubicBezTo>
                        <a:pt x="127" y="45"/>
                        <a:pt x="127" y="45"/>
                        <a:pt x="127" y="45"/>
                      </a:cubicBezTo>
                      <a:cubicBezTo>
                        <a:pt x="110" y="30"/>
                        <a:pt x="110" y="30"/>
                        <a:pt x="110" y="30"/>
                      </a:cubicBezTo>
                      <a:cubicBezTo>
                        <a:pt x="114" y="30"/>
                        <a:pt x="114" y="30"/>
                        <a:pt x="114" y="30"/>
                      </a:cubicBezTo>
                      <a:close/>
                      <a:moveTo>
                        <a:pt x="23" y="45"/>
                      </a:moveTo>
                      <a:cubicBezTo>
                        <a:pt x="10" y="45"/>
                        <a:pt x="0" y="35"/>
                        <a:pt x="0" y="23"/>
                      </a:cubicBezTo>
                      <a:cubicBezTo>
                        <a:pt x="0" y="10"/>
                        <a:pt x="10" y="0"/>
                        <a:pt x="23" y="0"/>
                      </a:cubicBezTo>
                      <a:cubicBezTo>
                        <a:pt x="49" y="0"/>
                        <a:pt x="49" y="0"/>
                        <a:pt x="49" y="0"/>
                      </a:cubicBezTo>
                      <a:cubicBezTo>
                        <a:pt x="61" y="0"/>
                        <a:pt x="71" y="10"/>
                        <a:pt x="71" y="23"/>
                      </a:cubicBezTo>
                      <a:cubicBezTo>
                        <a:pt x="71" y="35"/>
                        <a:pt x="61" y="45"/>
                        <a:pt x="49" y="45"/>
                      </a:cubicBezTo>
                      <a:cubicBezTo>
                        <a:pt x="23" y="45"/>
                        <a:pt x="23" y="45"/>
                        <a:pt x="23" y="45"/>
                      </a:cubicBezTo>
                      <a:close/>
                      <a:moveTo>
                        <a:pt x="48" y="37"/>
                      </a:moveTo>
                      <a:cubicBezTo>
                        <a:pt x="56" y="37"/>
                        <a:pt x="63" y="31"/>
                        <a:pt x="63" y="23"/>
                      </a:cubicBezTo>
                      <a:cubicBezTo>
                        <a:pt x="63" y="15"/>
                        <a:pt x="56" y="8"/>
                        <a:pt x="48" y="8"/>
                      </a:cubicBezTo>
                      <a:cubicBezTo>
                        <a:pt x="23" y="8"/>
                        <a:pt x="23" y="8"/>
                        <a:pt x="23" y="8"/>
                      </a:cubicBezTo>
                      <a:cubicBezTo>
                        <a:pt x="15" y="8"/>
                        <a:pt x="9" y="15"/>
                        <a:pt x="9" y="23"/>
                      </a:cubicBezTo>
                      <a:cubicBezTo>
                        <a:pt x="9" y="31"/>
                        <a:pt x="15" y="37"/>
                        <a:pt x="23" y="37"/>
                      </a:cubicBezTo>
                      <a:cubicBezTo>
                        <a:pt x="48" y="37"/>
                        <a:pt x="48" y="37"/>
                        <a:pt x="48" y="37"/>
                      </a:cubicBezTo>
                      <a:close/>
                      <a:moveTo>
                        <a:pt x="212" y="45"/>
                      </a:moveTo>
                      <a:cubicBezTo>
                        <a:pt x="200" y="45"/>
                        <a:pt x="190" y="35"/>
                        <a:pt x="190" y="23"/>
                      </a:cubicBezTo>
                      <a:cubicBezTo>
                        <a:pt x="190" y="10"/>
                        <a:pt x="200" y="0"/>
                        <a:pt x="212" y="0"/>
                      </a:cubicBezTo>
                      <a:cubicBezTo>
                        <a:pt x="243" y="0"/>
                        <a:pt x="243" y="0"/>
                        <a:pt x="243" y="0"/>
                      </a:cubicBezTo>
                      <a:cubicBezTo>
                        <a:pt x="238" y="8"/>
                        <a:pt x="238" y="8"/>
                        <a:pt x="238" y="8"/>
                      </a:cubicBezTo>
                      <a:cubicBezTo>
                        <a:pt x="213" y="8"/>
                        <a:pt x="213" y="8"/>
                        <a:pt x="213" y="8"/>
                      </a:cubicBezTo>
                      <a:cubicBezTo>
                        <a:pt x="205" y="8"/>
                        <a:pt x="198" y="15"/>
                        <a:pt x="198" y="23"/>
                      </a:cubicBezTo>
                      <a:cubicBezTo>
                        <a:pt x="198" y="31"/>
                        <a:pt x="205" y="37"/>
                        <a:pt x="213" y="37"/>
                      </a:cubicBezTo>
                      <a:cubicBezTo>
                        <a:pt x="244" y="37"/>
                        <a:pt x="244" y="37"/>
                        <a:pt x="244" y="37"/>
                      </a:cubicBezTo>
                      <a:cubicBezTo>
                        <a:pt x="239" y="45"/>
                        <a:pt x="239" y="45"/>
                        <a:pt x="239" y="45"/>
                      </a:cubicBezTo>
                      <a:cubicBezTo>
                        <a:pt x="212" y="45"/>
                        <a:pt x="212" y="45"/>
                        <a:pt x="212" y="45"/>
                      </a:cubicBezTo>
                      <a:close/>
                      <a:moveTo>
                        <a:pt x="318" y="37"/>
                      </a:moveTo>
                      <a:cubicBezTo>
                        <a:pt x="311" y="37"/>
                        <a:pt x="306" y="33"/>
                        <a:pt x="304" y="27"/>
                      </a:cubicBezTo>
                      <a:cubicBezTo>
                        <a:pt x="341" y="27"/>
                        <a:pt x="341" y="27"/>
                        <a:pt x="341" y="27"/>
                      </a:cubicBezTo>
                      <a:cubicBezTo>
                        <a:pt x="346" y="19"/>
                        <a:pt x="346" y="19"/>
                        <a:pt x="346" y="19"/>
                      </a:cubicBezTo>
                      <a:cubicBezTo>
                        <a:pt x="304" y="19"/>
                        <a:pt x="304" y="19"/>
                        <a:pt x="304" y="19"/>
                      </a:cubicBezTo>
                      <a:cubicBezTo>
                        <a:pt x="305" y="13"/>
                        <a:pt x="311" y="8"/>
                        <a:pt x="318" y="8"/>
                      </a:cubicBezTo>
                      <a:cubicBezTo>
                        <a:pt x="343" y="8"/>
                        <a:pt x="343" y="8"/>
                        <a:pt x="343" y="8"/>
                      </a:cubicBezTo>
                      <a:cubicBezTo>
                        <a:pt x="348" y="0"/>
                        <a:pt x="348" y="0"/>
                        <a:pt x="348" y="0"/>
                      </a:cubicBezTo>
                      <a:cubicBezTo>
                        <a:pt x="317" y="0"/>
                        <a:pt x="317" y="0"/>
                        <a:pt x="317" y="0"/>
                      </a:cubicBezTo>
                      <a:cubicBezTo>
                        <a:pt x="305" y="0"/>
                        <a:pt x="295" y="10"/>
                        <a:pt x="295" y="23"/>
                      </a:cubicBezTo>
                      <a:cubicBezTo>
                        <a:pt x="295" y="35"/>
                        <a:pt x="305" y="45"/>
                        <a:pt x="317" y="45"/>
                      </a:cubicBezTo>
                      <a:cubicBezTo>
                        <a:pt x="344" y="45"/>
                        <a:pt x="344" y="45"/>
                        <a:pt x="344" y="45"/>
                      </a:cubicBezTo>
                      <a:cubicBezTo>
                        <a:pt x="349" y="37"/>
                        <a:pt x="349" y="37"/>
                        <a:pt x="349" y="37"/>
                      </a:cubicBezTo>
                      <a:cubicBezTo>
                        <a:pt x="318" y="37"/>
                        <a:pt x="318" y="37"/>
                        <a:pt x="318" y="3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2" rIns="91384" bIns="45692" numCol="1" anchor="t" anchorCtr="0" compatLnSpc="1">
                  <a:prstTxWarp prst="textNoShape">
                    <a:avLst/>
                  </a:prstTxWarp>
                </a:bodyPr>
                <a:lstStyle/>
                <a:p>
                  <a:endParaRPr lang="zh-CN" altLang="en-US" sz="1600"/>
                </a:p>
              </p:txBody>
            </p:sp>
            <p:sp>
              <p:nvSpPr>
                <p:cNvPr id="242" name="Freeform 88"/>
                <p:cNvSpPr>
                  <a:spLocks noEditPoints="1"/>
                </p:cNvSpPr>
                <p:nvPr/>
              </p:nvSpPr>
              <p:spPr bwMode="auto">
                <a:xfrm>
                  <a:off x="3962401" y="1355725"/>
                  <a:ext cx="36513" cy="38100"/>
                </a:xfrm>
                <a:custGeom>
                  <a:avLst/>
                  <a:gdLst>
                    <a:gd name="T0" fmla="*/ 1 w 10"/>
                    <a:gd name="T1" fmla="*/ 5 h 10"/>
                    <a:gd name="T2" fmla="*/ 5 w 10"/>
                    <a:gd name="T3" fmla="*/ 1 h 10"/>
                    <a:gd name="T4" fmla="*/ 9 w 10"/>
                    <a:gd name="T5" fmla="*/ 5 h 10"/>
                    <a:gd name="T6" fmla="*/ 5 w 10"/>
                    <a:gd name="T7" fmla="*/ 9 h 10"/>
                    <a:gd name="T8" fmla="*/ 1 w 10"/>
                    <a:gd name="T9" fmla="*/ 5 h 10"/>
                    <a:gd name="T10" fmla="*/ 5 w 10"/>
                    <a:gd name="T11" fmla="*/ 10 h 10"/>
                    <a:gd name="T12" fmla="*/ 10 w 10"/>
                    <a:gd name="T13" fmla="*/ 5 h 10"/>
                    <a:gd name="T14" fmla="*/ 5 w 10"/>
                    <a:gd name="T15" fmla="*/ 0 h 10"/>
                    <a:gd name="T16" fmla="*/ 0 w 10"/>
                    <a:gd name="T17" fmla="*/ 5 h 10"/>
                    <a:gd name="T18" fmla="*/ 5 w 10"/>
                    <a:gd name="T19" fmla="*/ 10 h 10"/>
                    <a:gd name="T20" fmla="*/ 4 w 10"/>
                    <a:gd name="T21" fmla="*/ 2 h 10"/>
                    <a:gd name="T22" fmla="*/ 6 w 10"/>
                    <a:gd name="T23" fmla="*/ 2 h 10"/>
                    <a:gd name="T24" fmla="*/ 7 w 10"/>
                    <a:gd name="T25" fmla="*/ 4 h 10"/>
                    <a:gd name="T26" fmla="*/ 7 w 10"/>
                    <a:gd name="T27" fmla="*/ 4 h 10"/>
                    <a:gd name="T28" fmla="*/ 6 w 10"/>
                    <a:gd name="T29" fmla="*/ 5 h 10"/>
                    <a:gd name="T30" fmla="*/ 6 w 10"/>
                    <a:gd name="T31" fmla="*/ 5 h 10"/>
                    <a:gd name="T32" fmla="*/ 7 w 10"/>
                    <a:gd name="T33" fmla="*/ 8 h 10"/>
                    <a:gd name="T34" fmla="*/ 6 w 10"/>
                    <a:gd name="T35" fmla="*/ 8 h 10"/>
                    <a:gd name="T36" fmla="*/ 5 w 10"/>
                    <a:gd name="T37" fmla="*/ 5 h 10"/>
                    <a:gd name="T38" fmla="*/ 4 w 10"/>
                    <a:gd name="T39" fmla="*/ 5 h 10"/>
                    <a:gd name="T40" fmla="*/ 4 w 10"/>
                    <a:gd name="T41" fmla="*/ 8 h 10"/>
                    <a:gd name="T42" fmla="*/ 3 w 10"/>
                    <a:gd name="T43" fmla="*/ 8 h 10"/>
                    <a:gd name="T44" fmla="*/ 3 w 10"/>
                    <a:gd name="T45" fmla="*/ 2 h 10"/>
                    <a:gd name="T46" fmla="*/ 4 w 10"/>
                    <a:gd name="T47" fmla="*/ 2 h 10"/>
                    <a:gd name="T48" fmla="*/ 5 w 10"/>
                    <a:gd name="T49" fmla="*/ 4 h 10"/>
                    <a:gd name="T50" fmla="*/ 6 w 10"/>
                    <a:gd name="T51" fmla="*/ 4 h 10"/>
                    <a:gd name="T52" fmla="*/ 6 w 10"/>
                    <a:gd name="T53" fmla="*/ 4 h 10"/>
                    <a:gd name="T54" fmla="*/ 5 w 10"/>
                    <a:gd name="T55" fmla="*/ 3 h 10"/>
                    <a:gd name="T56" fmla="*/ 4 w 10"/>
                    <a:gd name="T57" fmla="*/ 3 h 10"/>
                    <a:gd name="T58" fmla="*/ 4 w 10"/>
                    <a:gd name="T59" fmla="*/ 3 h 10"/>
                    <a:gd name="T60" fmla="*/ 4 w 10"/>
                    <a:gd name="T61" fmla="*/ 4 h 10"/>
                    <a:gd name="T62" fmla="*/ 5 w 10"/>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1" y="5"/>
                      </a:moveTo>
                      <a:cubicBezTo>
                        <a:pt x="1" y="3"/>
                        <a:pt x="3" y="1"/>
                        <a:pt x="5" y="1"/>
                      </a:cubicBezTo>
                      <a:cubicBezTo>
                        <a:pt x="7" y="1"/>
                        <a:pt x="9" y="3"/>
                        <a:pt x="9" y="5"/>
                      </a:cubicBezTo>
                      <a:cubicBezTo>
                        <a:pt x="9" y="7"/>
                        <a:pt x="7" y="9"/>
                        <a:pt x="5" y="9"/>
                      </a:cubicBezTo>
                      <a:cubicBezTo>
                        <a:pt x="3" y="9"/>
                        <a:pt x="1" y="7"/>
                        <a:pt x="1" y="5"/>
                      </a:cubicBezTo>
                      <a:close/>
                      <a:moveTo>
                        <a:pt x="5" y="10"/>
                      </a:moveTo>
                      <a:cubicBezTo>
                        <a:pt x="8" y="10"/>
                        <a:pt x="10" y="8"/>
                        <a:pt x="10" y="5"/>
                      </a:cubicBezTo>
                      <a:cubicBezTo>
                        <a:pt x="10" y="2"/>
                        <a:pt x="8" y="0"/>
                        <a:pt x="5" y="0"/>
                      </a:cubicBezTo>
                      <a:cubicBezTo>
                        <a:pt x="2" y="0"/>
                        <a:pt x="0" y="2"/>
                        <a:pt x="0" y="5"/>
                      </a:cubicBezTo>
                      <a:cubicBezTo>
                        <a:pt x="0" y="8"/>
                        <a:pt x="2" y="10"/>
                        <a:pt x="5" y="10"/>
                      </a:cubicBezTo>
                      <a:close/>
                      <a:moveTo>
                        <a:pt x="4" y="2"/>
                      </a:moveTo>
                      <a:cubicBezTo>
                        <a:pt x="5" y="2"/>
                        <a:pt x="5" y="2"/>
                        <a:pt x="6" y="2"/>
                      </a:cubicBezTo>
                      <a:cubicBezTo>
                        <a:pt x="7" y="2"/>
                        <a:pt x="7" y="3"/>
                        <a:pt x="7" y="4"/>
                      </a:cubicBezTo>
                      <a:cubicBezTo>
                        <a:pt x="7" y="4"/>
                        <a:pt x="7" y="4"/>
                        <a:pt x="7" y="4"/>
                      </a:cubicBezTo>
                      <a:cubicBezTo>
                        <a:pt x="7" y="4"/>
                        <a:pt x="7" y="5"/>
                        <a:pt x="6" y="5"/>
                      </a:cubicBezTo>
                      <a:cubicBezTo>
                        <a:pt x="6" y="5"/>
                        <a:pt x="6" y="5"/>
                        <a:pt x="6" y="5"/>
                      </a:cubicBezTo>
                      <a:cubicBezTo>
                        <a:pt x="7" y="8"/>
                        <a:pt x="7" y="8"/>
                        <a:pt x="7" y="8"/>
                      </a:cubicBezTo>
                      <a:cubicBezTo>
                        <a:pt x="6" y="8"/>
                        <a:pt x="6" y="8"/>
                        <a:pt x="6" y="8"/>
                      </a:cubicBezTo>
                      <a:cubicBezTo>
                        <a:pt x="5" y="5"/>
                        <a:pt x="5" y="5"/>
                        <a:pt x="5" y="5"/>
                      </a:cubicBezTo>
                      <a:cubicBezTo>
                        <a:pt x="4" y="5"/>
                        <a:pt x="4" y="5"/>
                        <a:pt x="4" y="5"/>
                      </a:cubicBezTo>
                      <a:cubicBezTo>
                        <a:pt x="4" y="8"/>
                        <a:pt x="4" y="8"/>
                        <a:pt x="4" y="8"/>
                      </a:cubicBezTo>
                      <a:cubicBezTo>
                        <a:pt x="3" y="8"/>
                        <a:pt x="3" y="8"/>
                        <a:pt x="3" y="8"/>
                      </a:cubicBezTo>
                      <a:cubicBezTo>
                        <a:pt x="3" y="2"/>
                        <a:pt x="3" y="2"/>
                        <a:pt x="3" y="2"/>
                      </a:cubicBezTo>
                      <a:cubicBezTo>
                        <a:pt x="4" y="2"/>
                        <a:pt x="4" y="2"/>
                        <a:pt x="4" y="2"/>
                      </a:cubicBezTo>
                      <a:close/>
                      <a:moveTo>
                        <a:pt x="5" y="4"/>
                      </a:moveTo>
                      <a:cubicBezTo>
                        <a:pt x="5" y="4"/>
                        <a:pt x="5" y="4"/>
                        <a:pt x="6" y="4"/>
                      </a:cubicBezTo>
                      <a:cubicBezTo>
                        <a:pt x="6" y="4"/>
                        <a:pt x="6" y="4"/>
                        <a:pt x="6" y="4"/>
                      </a:cubicBezTo>
                      <a:cubicBezTo>
                        <a:pt x="6" y="3"/>
                        <a:pt x="6" y="3"/>
                        <a:pt x="5" y="3"/>
                      </a:cubicBezTo>
                      <a:cubicBezTo>
                        <a:pt x="5" y="3"/>
                        <a:pt x="5" y="3"/>
                        <a:pt x="4" y="3"/>
                      </a:cubicBezTo>
                      <a:cubicBezTo>
                        <a:pt x="4" y="3"/>
                        <a:pt x="4" y="3"/>
                        <a:pt x="4" y="3"/>
                      </a:cubicBezTo>
                      <a:cubicBezTo>
                        <a:pt x="4" y="4"/>
                        <a:pt x="4" y="4"/>
                        <a:pt x="4" y="4"/>
                      </a:cubicBezTo>
                      <a:cubicBezTo>
                        <a:pt x="5" y="4"/>
                        <a:pt x="5" y="4"/>
                        <a:pt x="5" y="4"/>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2" rIns="91384" bIns="45692" numCol="1" anchor="t" anchorCtr="0" compatLnSpc="1">
                  <a:prstTxWarp prst="textNoShape">
                    <a:avLst/>
                  </a:prstTxWarp>
                </a:bodyPr>
                <a:lstStyle/>
                <a:p>
                  <a:endParaRPr lang="zh-CN" altLang="en-US" sz="1600"/>
                </a:p>
              </p:txBody>
            </p:sp>
          </p:grpSp>
          <p:sp>
            <p:nvSpPr>
              <p:cNvPr id="230" name="TextBox 378"/>
              <p:cNvSpPr txBox="1"/>
              <p:nvPr/>
            </p:nvSpPr>
            <p:spPr>
              <a:xfrm>
                <a:off x="5361670" y="1041607"/>
                <a:ext cx="605782" cy="257281"/>
              </a:xfrm>
              <a:prstGeom prst="rect">
                <a:avLst/>
              </a:prstGeom>
              <a:noFill/>
            </p:spPr>
            <p:txBody>
              <a:bodyPr wrap="none" rtlCol="0">
                <a:spAutoFit/>
              </a:bodyPr>
              <a:lstStyle/>
              <a:p>
                <a:pPr algn="ctr"/>
                <a:r>
                  <a:rPr lang="en-US" sz="800" b="1" dirty="0" smtClean="0"/>
                  <a:t>CLOUD</a:t>
                </a:r>
                <a:endParaRPr lang="en-US" sz="800" b="1" dirty="0"/>
              </a:p>
            </p:txBody>
          </p:sp>
          <p:sp>
            <p:nvSpPr>
              <p:cNvPr id="231" name="TextBox 379"/>
              <p:cNvSpPr txBox="1"/>
              <p:nvPr/>
            </p:nvSpPr>
            <p:spPr>
              <a:xfrm>
                <a:off x="7457484" y="1028174"/>
                <a:ext cx="875288" cy="257281"/>
              </a:xfrm>
              <a:prstGeom prst="rect">
                <a:avLst/>
              </a:prstGeom>
              <a:noFill/>
            </p:spPr>
            <p:txBody>
              <a:bodyPr wrap="none" rtlCol="0">
                <a:spAutoFit/>
              </a:bodyPr>
              <a:lstStyle/>
              <a:p>
                <a:pPr algn="ctr"/>
                <a:r>
                  <a:rPr lang="en-US" sz="800" b="1" dirty="0" smtClean="0"/>
                  <a:t>ENTERPRISE</a:t>
                </a:r>
                <a:endParaRPr lang="en-US" sz="800" b="1" dirty="0"/>
              </a:p>
            </p:txBody>
          </p:sp>
          <p:sp>
            <p:nvSpPr>
              <p:cNvPr id="232" name="TextBox 380"/>
              <p:cNvSpPr txBox="1"/>
              <p:nvPr/>
            </p:nvSpPr>
            <p:spPr>
              <a:xfrm>
                <a:off x="7473390" y="1573412"/>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cxnSp>
            <p:nvCxnSpPr>
              <p:cNvPr id="233" name="Straight Arrow Connector 381"/>
              <p:cNvCxnSpPr>
                <a:stCxn id="232" idx="2"/>
              </p:cNvCxnSpPr>
              <p:nvPr/>
            </p:nvCxnSpPr>
            <p:spPr>
              <a:xfrm flipH="1">
                <a:off x="5736136" y="1718884"/>
                <a:ext cx="2018142" cy="609791"/>
              </a:xfrm>
              <a:prstGeom prst="straightConnector1">
                <a:avLst/>
              </a:prstGeom>
              <a:ln w="12700">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4" name="Straight Arrow Connector 382"/>
              <p:cNvCxnSpPr>
                <a:stCxn id="232" idx="2"/>
                <a:endCxn id="176" idx="0"/>
              </p:cNvCxnSpPr>
              <p:nvPr/>
            </p:nvCxnSpPr>
            <p:spPr>
              <a:xfrm>
                <a:off x="7754278" y="1718883"/>
                <a:ext cx="162695" cy="598026"/>
              </a:xfrm>
              <a:prstGeom prst="straightConnector1">
                <a:avLst/>
              </a:prstGeom>
              <a:ln w="12700">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5" name="Straight Arrow Connector 383"/>
              <p:cNvCxnSpPr>
                <a:stCxn id="232" idx="2"/>
                <a:endCxn id="178" idx="0"/>
              </p:cNvCxnSpPr>
              <p:nvPr/>
            </p:nvCxnSpPr>
            <p:spPr>
              <a:xfrm>
                <a:off x="7754278" y="1718883"/>
                <a:ext cx="707901" cy="533705"/>
              </a:xfrm>
              <a:prstGeom prst="straightConnector1">
                <a:avLst/>
              </a:prstGeom>
              <a:ln w="12700">
                <a:solidFill>
                  <a:schemeClr val="bg1">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36" name="TextBox 388"/>
              <p:cNvSpPr txBox="1"/>
              <p:nvPr/>
            </p:nvSpPr>
            <p:spPr>
              <a:xfrm>
                <a:off x="5319594" y="1563949"/>
                <a:ext cx="561775" cy="145471"/>
              </a:xfrm>
              <a:prstGeom prst="rect">
                <a:avLst/>
              </a:prstGeom>
              <a:noFill/>
              <a:ln w="6350" cap="flat" cmpd="sng" algn="ctr">
                <a:noFill/>
                <a:prstDash val="solid"/>
                <a:miter lim="800000"/>
              </a:ln>
              <a:effectLst/>
            </p:spPr>
            <p:txBody>
              <a:bodyPr wrap="square" rtlCol="0" anchor="ctr">
                <a:noAutofit/>
              </a:bodyPr>
              <a:lstStyle/>
              <a:p>
                <a:pPr algn="ctr" defTabSz="913852">
                  <a:defRPr/>
                </a:pPr>
                <a:r>
                  <a:rPr lang="en-US" sz="700" b="1" kern="0" dirty="0">
                    <a:solidFill>
                      <a:schemeClr val="bg1"/>
                    </a:solidFill>
                    <a:latin typeface="Intel Clear"/>
                  </a:rPr>
                  <a:t>Plug-in</a:t>
                </a:r>
                <a:endParaRPr lang="en-US" sz="600" b="1" kern="0" dirty="0">
                  <a:solidFill>
                    <a:schemeClr val="bg1"/>
                  </a:solidFill>
                  <a:latin typeface="Intel Clear"/>
                </a:endParaRPr>
              </a:p>
            </p:txBody>
          </p:sp>
          <p:grpSp>
            <p:nvGrpSpPr>
              <p:cNvPr id="237" name="Group 407"/>
              <p:cNvGrpSpPr/>
              <p:nvPr/>
            </p:nvGrpSpPr>
            <p:grpSpPr>
              <a:xfrm>
                <a:off x="8346946" y="1315846"/>
                <a:ext cx="140023" cy="137118"/>
                <a:chOff x="8585946" y="1319471"/>
                <a:chExt cx="140066" cy="176171"/>
              </a:xfrm>
            </p:grpSpPr>
            <p:sp>
              <p:nvSpPr>
                <p:cNvPr id="239" name="Rectangle 405"/>
                <p:cNvSpPr/>
                <p:nvPr/>
              </p:nvSpPr>
              <p:spPr>
                <a:xfrm>
                  <a:off x="8585946" y="1319471"/>
                  <a:ext cx="118023" cy="1493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0" name="Rectangle 406"/>
                <p:cNvSpPr/>
                <p:nvPr/>
              </p:nvSpPr>
              <p:spPr>
                <a:xfrm>
                  <a:off x="8607989" y="1346309"/>
                  <a:ext cx="118023" cy="14933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38" name="TextBox 408"/>
              <p:cNvSpPr txBox="1"/>
              <p:nvPr/>
            </p:nvSpPr>
            <p:spPr>
              <a:xfrm>
                <a:off x="8116825" y="1419977"/>
                <a:ext cx="686232" cy="202149"/>
              </a:xfrm>
              <a:prstGeom prst="rect">
                <a:avLst/>
              </a:prstGeom>
              <a:noFill/>
            </p:spPr>
            <p:txBody>
              <a:bodyPr wrap="none" rtlCol="0">
                <a:spAutoFit/>
              </a:bodyPr>
              <a:lstStyle/>
              <a:p>
                <a:r>
                  <a:rPr lang="en-US" sz="500" b="1" dirty="0"/>
                  <a:t>IT Integration</a:t>
                </a:r>
              </a:p>
            </p:txBody>
          </p:sp>
        </p:grpSp>
        <p:grpSp>
          <p:nvGrpSpPr>
            <p:cNvPr id="8" name="组合 7"/>
            <p:cNvGrpSpPr/>
            <p:nvPr/>
          </p:nvGrpSpPr>
          <p:grpSpPr>
            <a:xfrm>
              <a:off x="2699594" y="3615444"/>
              <a:ext cx="3986964" cy="660062"/>
              <a:chOff x="475919" y="2805045"/>
              <a:chExt cx="7972347" cy="1615400"/>
            </a:xfrm>
          </p:grpSpPr>
          <p:sp>
            <p:nvSpPr>
              <p:cNvPr id="13" name="圆角矩形 12"/>
              <p:cNvSpPr/>
              <p:nvPr/>
            </p:nvSpPr>
            <p:spPr bwMode="auto">
              <a:xfrm>
                <a:off x="475919" y="3331781"/>
                <a:ext cx="1790896" cy="971291"/>
              </a:xfrm>
              <a:prstGeom prst="roundRect">
                <a:avLst/>
              </a:prstGeom>
              <a:solidFill>
                <a:srgbClr val="FFC000">
                  <a:alpha val="16863"/>
                </a:srgbClr>
              </a:solidFill>
              <a:ln>
                <a:no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 name="矩形 13"/>
              <p:cNvSpPr/>
              <p:nvPr/>
            </p:nvSpPr>
            <p:spPr bwMode="auto">
              <a:xfrm>
                <a:off x="729120" y="3719977"/>
                <a:ext cx="1226350" cy="142066"/>
              </a:xfrm>
              <a:prstGeom prst="rect">
                <a:avLst/>
              </a:prstGeom>
              <a:solidFill>
                <a:schemeClr val="accent1">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en-US" altLang="zh-CN" sz="400" b="1" dirty="0">
                    <a:solidFill>
                      <a:schemeClr val="bg1"/>
                    </a:solidFill>
                    <a:ea typeface="宋体" charset="-122"/>
                    <a:cs typeface="Calibri" panose="020F0502020204030204" pitchFamily="34" charset="0"/>
                  </a:rPr>
                  <a:t>Virtualization Layer</a:t>
                </a:r>
                <a:endParaRPr lang="en-US" sz="400" b="1" dirty="0">
                  <a:solidFill>
                    <a:schemeClr val="bg1"/>
                  </a:solidFill>
                  <a:ea typeface="宋体" charset="-122"/>
                  <a:cs typeface="Calibri" panose="020F0502020204030204" pitchFamily="34" charset="0"/>
                </a:endParaRPr>
              </a:p>
            </p:txBody>
          </p:sp>
          <p:sp>
            <p:nvSpPr>
              <p:cNvPr id="15" name="矩形 14"/>
              <p:cNvSpPr/>
              <p:nvPr/>
            </p:nvSpPr>
            <p:spPr bwMode="auto">
              <a:xfrm>
                <a:off x="729120" y="3506855"/>
                <a:ext cx="602758" cy="195341"/>
              </a:xfrm>
              <a:prstGeom prst="rect">
                <a:avLst/>
              </a:prstGeom>
              <a:solidFill>
                <a:srgbClr val="00B0F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APP</a:t>
                </a:r>
                <a:endParaRPr kumimoji="0" lang="en-US" sz="200" b="1" i="0" u="none" strike="noStrike" cap="none" normalizeH="0" baseline="0" dirty="0" smtClean="0">
                  <a:ln>
                    <a:noFill/>
                  </a:ln>
                  <a:solidFill>
                    <a:schemeClr val="bg1"/>
                  </a:solidFill>
                  <a:effectLst/>
                  <a:ea typeface="宋体" charset="-122"/>
                  <a:cs typeface="Calibri" panose="020F0502020204030204" pitchFamily="34" charset="0"/>
                </a:endParaRPr>
              </a:p>
            </p:txBody>
          </p:sp>
          <p:sp>
            <p:nvSpPr>
              <p:cNvPr id="16" name="矩形 15"/>
              <p:cNvSpPr/>
              <p:nvPr/>
            </p:nvSpPr>
            <p:spPr bwMode="auto">
              <a:xfrm>
                <a:off x="1384416" y="3506855"/>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17" name="矩形 16"/>
              <p:cNvSpPr/>
              <p:nvPr/>
            </p:nvSpPr>
            <p:spPr bwMode="auto">
              <a:xfrm>
                <a:off x="1678461" y="3506855"/>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pic>
            <p:nvPicPr>
              <p:cNvPr id="18" name="图片 17"/>
              <p:cNvPicPr>
                <a:picLocks noChangeAspect="1"/>
              </p:cNvPicPr>
              <p:nvPr/>
            </p:nvPicPr>
            <p:blipFill>
              <a:blip r:embed="rId30" cstate="print"/>
              <a:stretch>
                <a:fillRect/>
              </a:stretch>
            </p:blipFill>
            <p:spPr>
              <a:xfrm>
                <a:off x="742019" y="3919957"/>
                <a:ext cx="644879" cy="136257"/>
              </a:xfrm>
              <a:prstGeom prst="rect">
                <a:avLst/>
              </a:prstGeom>
            </p:spPr>
          </p:pic>
          <p:sp>
            <p:nvSpPr>
              <p:cNvPr id="19" name="矩形 18"/>
              <p:cNvSpPr/>
              <p:nvPr/>
            </p:nvSpPr>
            <p:spPr bwMode="auto">
              <a:xfrm>
                <a:off x="831070"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0" name="矩形 19"/>
              <p:cNvSpPr/>
              <p:nvPr/>
            </p:nvSpPr>
            <p:spPr bwMode="auto">
              <a:xfrm>
                <a:off x="864817"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1" name="矩形 20"/>
              <p:cNvSpPr/>
              <p:nvPr/>
            </p:nvSpPr>
            <p:spPr bwMode="auto">
              <a:xfrm>
                <a:off x="999804"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2" name="矩形 21"/>
              <p:cNvSpPr/>
              <p:nvPr/>
            </p:nvSpPr>
            <p:spPr bwMode="auto">
              <a:xfrm>
                <a:off x="898564"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3" name="矩形 22"/>
              <p:cNvSpPr/>
              <p:nvPr/>
            </p:nvSpPr>
            <p:spPr bwMode="auto">
              <a:xfrm>
                <a:off x="1033551"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4" name="矩形 23"/>
              <p:cNvSpPr/>
              <p:nvPr/>
            </p:nvSpPr>
            <p:spPr bwMode="auto">
              <a:xfrm>
                <a:off x="1168539"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5" name="矩形 24"/>
              <p:cNvSpPr/>
              <p:nvPr/>
            </p:nvSpPr>
            <p:spPr bwMode="auto">
              <a:xfrm>
                <a:off x="966057"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6" name="矩形 25"/>
              <p:cNvSpPr/>
              <p:nvPr/>
            </p:nvSpPr>
            <p:spPr bwMode="auto">
              <a:xfrm>
                <a:off x="932311"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7" name="矩形 26"/>
              <p:cNvSpPr/>
              <p:nvPr/>
            </p:nvSpPr>
            <p:spPr bwMode="auto">
              <a:xfrm>
                <a:off x="1067298"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8" name="矩形 27"/>
              <p:cNvSpPr/>
              <p:nvPr/>
            </p:nvSpPr>
            <p:spPr bwMode="auto">
              <a:xfrm>
                <a:off x="1101045"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29" name="矩形 28"/>
              <p:cNvSpPr/>
              <p:nvPr/>
            </p:nvSpPr>
            <p:spPr bwMode="auto">
              <a:xfrm>
                <a:off x="1134792"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0" name="矩形 29"/>
              <p:cNvSpPr/>
              <p:nvPr/>
            </p:nvSpPr>
            <p:spPr bwMode="auto">
              <a:xfrm>
                <a:off x="1202286"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1" name="矩形 30"/>
              <p:cNvSpPr/>
              <p:nvPr/>
            </p:nvSpPr>
            <p:spPr bwMode="auto">
              <a:xfrm>
                <a:off x="1236033"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2" name="矩形 31"/>
              <p:cNvSpPr/>
              <p:nvPr/>
            </p:nvSpPr>
            <p:spPr bwMode="auto">
              <a:xfrm>
                <a:off x="1269780"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3" name="矩形 32"/>
              <p:cNvSpPr/>
              <p:nvPr/>
            </p:nvSpPr>
            <p:spPr bwMode="auto">
              <a:xfrm>
                <a:off x="1303526" y="4025304"/>
                <a:ext cx="24871" cy="35520"/>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4" name="矩形 33"/>
              <p:cNvSpPr/>
              <p:nvPr/>
            </p:nvSpPr>
            <p:spPr bwMode="auto">
              <a:xfrm>
                <a:off x="953772" y="4089951"/>
                <a:ext cx="1198026" cy="184268"/>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sz="600" b="1" i="0" u="none" strike="noStrike" cap="none" normalizeH="0" baseline="0" dirty="0" smtClean="0">
                    <a:ln>
                      <a:noFill/>
                    </a:ln>
                    <a:solidFill>
                      <a:schemeClr val="tx1"/>
                    </a:solidFill>
                    <a:effectLst/>
                    <a:ea typeface="宋体" charset="-122"/>
                    <a:cs typeface="Calibri" panose="020F0502020204030204" pitchFamily="34" charset="0"/>
                  </a:rPr>
                  <a:t>On-Premise</a:t>
                </a:r>
              </a:p>
            </p:txBody>
          </p:sp>
          <p:sp>
            <p:nvSpPr>
              <p:cNvPr id="35" name="圆角矩形 34"/>
              <p:cNvSpPr/>
              <p:nvPr/>
            </p:nvSpPr>
            <p:spPr bwMode="auto">
              <a:xfrm>
                <a:off x="2456816" y="2924442"/>
                <a:ext cx="2927363" cy="1378630"/>
              </a:xfrm>
              <a:prstGeom prst="roundRect">
                <a:avLst/>
              </a:prstGeom>
              <a:solidFill>
                <a:schemeClr val="bg1">
                  <a:lumMod val="95000"/>
                </a:schemeClr>
              </a:solidFill>
              <a:ln>
                <a:no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36" name="矩形 35"/>
              <p:cNvSpPr/>
              <p:nvPr/>
            </p:nvSpPr>
            <p:spPr bwMode="auto">
              <a:xfrm>
                <a:off x="3988354" y="3237459"/>
                <a:ext cx="1226350" cy="142066"/>
              </a:xfrm>
              <a:prstGeom prst="rect">
                <a:avLst/>
              </a:prstGeom>
              <a:solidFill>
                <a:schemeClr val="accent1">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en-US" altLang="zh-CN" sz="400" b="1" dirty="0">
                    <a:solidFill>
                      <a:schemeClr val="bg1"/>
                    </a:solidFill>
                    <a:ea typeface="宋体" charset="-122"/>
                    <a:cs typeface="Calibri" panose="020F0502020204030204" pitchFamily="34" charset="0"/>
                  </a:rPr>
                  <a:t>Virtualization Layer</a:t>
                </a:r>
                <a:endParaRPr lang="en-US" sz="400" b="1" dirty="0">
                  <a:solidFill>
                    <a:schemeClr val="bg1"/>
                  </a:solidFill>
                  <a:ea typeface="宋体" charset="-122"/>
                  <a:cs typeface="Calibri" panose="020F0502020204030204" pitchFamily="34" charset="0"/>
                </a:endParaRPr>
              </a:p>
            </p:txBody>
          </p:sp>
          <p:sp>
            <p:nvSpPr>
              <p:cNvPr id="37" name="矩形 36"/>
              <p:cNvSpPr/>
              <p:nvPr/>
            </p:nvSpPr>
            <p:spPr bwMode="auto">
              <a:xfrm>
                <a:off x="3988354" y="3024337"/>
                <a:ext cx="602758" cy="195341"/>
              </a:xfrm>
              <a:prstGeom prst="rect">
                <a:avLst/>
              </a:prstGeom>
              <a:solidFill>
                <a:srgbClr val="00B0F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APP</a:t>
                </a:r>
                <a:endParaRPr kumimoji="0" lang="en-US" sz="200" b="1" i="0" u="none" strike="noStrike" cap="none" normalizeH="0" baseline="0" dirty="0" smtClean="0">
                  <a:ln>
                    <a:noFill/>
                  </a:ln>
                  <a:solidFill>
                    <a:schemeClr val="bg1"/>
                  </a:solidFill>
                  <a:effectLst/>
                  <a:ea typeface="宋体" charset="-122"/>
                  <a:cs typeface="Calibri" panose="020F0502020204030204" pitchFamily="34" charset="0"/>
                </a:endParaRPr>
              </a:p>
            </p:txBody>
          </p:sp>
          <p:sp>
            <p:nvSpPr>
              <p:cNvPr id="38" name="矩形 37"/>
              <p:cNvSpPr/>
              <p:nvPr/>
            </p:nvSpPr>
            <p:spPr bwMode="auto">
              <a:xfrm>
                <a:off x="4643651" y="3024337"/>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39" name="矩形 38"/>
              <p:cNvSpPr/>
              <p:nvPr/>
            </p:nvSpPr>
            <p:spPr bwMode="auto">
              <a:xfrm>
                <a:off x="4937695" y="3024337"/>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grpSp>
            <p:nvGrpSpPr>
              <p:cNvPr id="40" name="组合 39"/>
              <p:cNvGrpSpPr/>
              <p:nvPr/>
            </p:nvGrpSpPr>
            <p:grpSpPr>
              <a:xfrm>
                <a:off x="2580828" y="3137565"/>
                <a:ext cx="1229421" cy="568327"/>
                <a:chOff x="3423425" y="1615285"/>
                <a:chExt cx="1779564" cy="1152128"/>
              </a:xfrm>
            </p:grpSpPr>
            <p:pic>
              <p:nvPicPr>
                <p:cNvPr id="159" name="图片 158"/>
                <p:cNvPicPr>
                  <a:picLocks noChangeAspect="1"/>
                </p:cNvPicPr>
                <p:nvPr/>
              </p:nvPicPr>
              <p:blipFill>
                <a:blip r:embed="rId30" cstate="print"/>
                <a:stretch>
                  <a:fillRect/>
                </a:stretch>
              </p:blipFill>
              <p:spPr>
                <a:xfrm>
                  <a:off x="3839004" y="2491188"/>
                  <a:ext cx="933450" cy="276225"/>
                </a:xfrm>
                <a:prstGeom prst="rect">
                  <a:avLst/>
                </a:prstGeom>
              </p:spPr>
            </p:pic>
            <p:sp>
              <p:nvSpPr>
                <p:cNvPr id="160" name="矩形 159"/>
                <p:cNvSpPr/>
                <p:nvPr/>
              </p:nvSpPr>
              <p:spPr bwMode="auto">
                <a:xfrm>
                  <a:off x="3427871" y="2047333"/>
                  <a:ext cx="1775118" cy="288000"/>
                </a:xfrm>
                <a:prstGeom prst="rect">
                  <a:avLst/>
                </a:prstGeom>
                <a:solidFill>
                  <a:schemeClr val="accent1">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en-US" altLang="zh-CN" sz="400" b="1" dirty="0">
                      <a:solidFill>
                        <a:schemeClr val="bg1"/>
                      </a:solidFill>
                      <a:ea typeface="宋体" charset="-122"/>
                      <a:cs typeface="Calibri" panose="020F0502020204030204" pitchFamily="34" charset="0"/>
                    </a:rPr>
                    <a:t>Virtualization Layer</a:t>
                  </a:r>
                  <a:endParaRPr lang="en-US" sz="400" b="1" dirty="0">
                    <a:solidFill>
                      <a:schemeClr val="bg1"/>
                    </a:solidFill>
                    <a:ea typeface="宋体" charset="-122"/>
                    <a:cs typeface="Calibri" panose="020F0502020204030204" pitchFamily="34" charset="0"/>
                  </a:endParaRPr>
                </a:p>
              </p:txBody>
            </p:sp>
            <p:sp>
              <p:nvSpPr>
                <p:cNvPr id="161" name="矩形 160"/>
                <p:cNvSpPr/>
                <p:nvPr/>
              </p:nvSpPr>
              <p:spPr bwMode="auto">
                <a:xfrm>
                  <a:off x="4342491" y="1615285"/>
                  <a:ext cx="394541" cy="396000"/>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162" name="矩形 161"/>
                <p:cNvSpPr/>
                <p:nvPr/>
              </p:nvSpPr>
              <p:spPr bwMode="auto">
                <a:xfrm>
                  <a:off x="4802024" y="1615285"/>
                  <a:ext cx="394541" cy="396000"/>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163" name="矩形 162"/>
                <p:cNvSpPr/>
                <p:nvPr/>
              </p:nvSpPr>
              <p:spPr bwMode="auto">
                <a:xfrm>
                  <a:off x="3882958" y="1621277"/>
                  <a:ext cx="394541" cy="396000"/>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164" name="矩形 163"/>
                <p:cNvSpPr/>
                <p:nvPr/>
              </p:nvSpPr>
              <p:spPr bwMode="auto">
                <a:xfrm>
                  <a:off x="3423425" y="1615285"/>
                  <a:ext cx="394541" cy="396000"/>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grpSp>
          <p:sp>
            <p:nvSpPr>
              <p:cNvPr id="41" name="流程图: 磁盘 40"/>
              <p:cNvSpPr/>
              <p:nvPr/>
            </p:nvSpPr>
            <p:spPr bwMode="auto">
              <a:xfrm>
                <a:off x="4050857" y="3983388"/>
                <a:ext cx="453756" cy="177602"/>
              </a:xfrm>
              <a:prstGeom prst="flowChartMagneticDisk">
                <a:avLst/>
              </a:prstGeom>
              <a:solidFill>
                <a:srgbClr val="92D05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42" name="流程图: 磁盘 41"/>
              <p:cNvSpPr/>
              <p:nvPr/>
            </p:nvSpPr>
            <p:spPr bwMode="auto">
              <a:xfrm>
                <a:off x="2639550" y="3983388"/>
                <a:ext cx="453756" cy="177602"/>
              </a:xfrm>
              <a:prstGeom prst="flowChartMagneticDisk">
                <a:avLst/>
              </a:prstGeom>
              <a:solidFill>
                <a:srgbClr val="FF000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43" name="流程图: 磁盘 42"/>
              <p:cNvSpPr/>
              <p:nvPr/>
            </p:nvSpPr>
            <p:spPr bwMode="auto">
              <a:xfrm>
                <a:off x="3345204" y="3983388"/>
                <a:ext cx="453756" cy="177602"/>
              </a:xfrm>
              <a:prstGeom prst="flowChartMagneticDisk">
                <a:avLst/>
              </a:prstGeom>
              <a:solidFill>
                <a:srgbClr val="FFCC66"/>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44" name="流程图: 磁盘 43"/>
              <p:cNvSpPr/>
              <p:nvPr/>
            </p:nvSpPr>
            <p:spPr bwMode="auto">
              <a:xfrm>
                <a:off x="4756510" y="3983388"/>
                <a:ext cx="453756" cy="177602"/>
              </a:xfrm>
              <a:prstGeom prst="flowChartMagneticDisk">
                <a:avLst/>
              </a:prstGeom>
              <a:solidFill>
                <a:srgbClr val="0070C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pic>
            <p:nvPicPr>
              <p:cNvPr id="45" name="图片 44"/>
              <p:cNvPicPr>
                <a:picLocks noChangeAspect="1"/>
              </p:cNvPicPr>
              <p:nvPr/>
            </p:nvPicPr>
            <p:blipFill>
              <a:blip r:embed="rId30" cstate="print"/>
              <a:stretch>
                <a:fillRect/>
              </a:stretch>
            </p:blipFill>
            <p:spPr>
              <a:xfrm>
                <a:off x="4304880" y="3456406"/>
                <a:ext cx="644879" cy="136257"/>
              </a:xfrm>
              <a:prstGeom prst="rect">
                <a:avLst/>
              </a:prstGeom>
            </p:spPr>
          </p:pic>
          <p:grpSp>
            <p:nvGrpSpPr>
              <p:cNvPr id="46" name="组合 45"/>
              <p:cNvGrpSpPr/>
              <p:nvPr/>
            </p:nvGrpSpPr>
            <p:grpSpPr>
              <a:xfrm>
                <a:off x="4402684" y="3558796"/>
                <a:ext cx="497327" cy="35520"/>
                <a:chOff x="1856120" y="4013448"/>
                <a:chExt cx="719872" cy="72008"/>
              </a:xfrm>
            </p:grpSpPr>
            <p:sp>
              <p:nvSpPr>
                <p:cNvPr id="144" name="矩形 143"/>
                <p:cNvSpPr/>
                <p:nvPr/>
              </p:nvSpPr>
              <p:spPr bwMode="auto">
                <a:xfrm>
                  <a:off x="185612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5" name="矩形 144"/>
                <p:cNvSpPr/>
                <p:nvPr/>
              </p:nvSpPr>
              <p:spPr bwMode="auto">
                <a:xfrm>
                  <a:off x="190496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6" name="矩形 145"/>
                <p:cNvSpPr/>
                <p:nvPr/>
              </p:nvSpPr>
              <p:spPr bwMode="auto">
                <a:xfrm>
                  <a:off x="210036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7" name="矩形 146"/>
                <p:cNvSpPr/>
                <p:nvPr/>
              </p:nvSpPr>
              <p:spPr bwMode="auto">
                <a:xfrm>
                  <a:off x="195381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8" name="矩形 147"/>
                <p:cNvSpPr/>
                <p:nvPr/>
              </p:nvSpPr>
              <p:spPr bwMode="auto">
                <a:xfrm>
                  <a:off x="214920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9" name="矩形 148"/>
                <p:cNvSpPr/>
                <p:nvPr/>
              </p:nvSpPr>
              <p:spPr bwMode="auto">
                <a:xfrm>
                  <a:off x="234460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0" name="矩形 149"/>
                <p:cNvSpPr/>
                <p:nvPr/>
              </p:nvSpPr>
              <p:spPr bwMode="auto">
                <a:xfrm>
                  <a:off x="205151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1" name="矩形 150"/>
                <p:cNvSpPr/>
                <p:nvPr/>
              </p:nvSpPr>
              <p:spPr bwMode="auto">
                <a:xfrm>
                  <a:off x="200266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2" name="矩形 151"/>
                <p:cNvSpPr/>
                <p:nvPr/>
              </p:nvSpPr>
              <p:spPr bwMode="auto">
                <a:xfrm>
                  <a:off x="219805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3" name="矩形 152"/>
                <p:cNvSpPr/>
                <p:nvPr/>
              </p:nvSpPr>
              <p:spPr bwMode="auto">
                <a:xfrm>
                  <a:off x="224690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4" name="矩形 153"/>
                <p:cNvSpPr/>
                <p:nvPr/>
              </p:nvSpPr>
              <p:spPr bwMode="auto">
                <a:xfrm>
                  <a:off x="229575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5" name="矩形 154"/>
                <p:cNvSpPr/>
                <p:nvPr/>
              </p:nvSpPr>
              <p:spPr bwMode="auto">
                <a:xfrm>
                  <a:off x="239344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6" name="矩形 155"/>
                <p:cNvSpPr/>
                <p:nvPr/>
              </p:nvSpPr>
              <p:spPr bwMode="auto">
                <a:xfrm>
                  <a:off x="244229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7" name="矩形 156"/>
                <p:cNvSpPr/>
                <p:nvPr/>
              </p:nvSpPr>
              <p:spPr bwMode="auto">
                <a:xfrm>
                  <a:off x="249114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58" name="矩形 157"/>
                <p:cNvSpPr/>
                <p:nvPr/>
              </p:nvSpPr>
              <p:spPr bwMode="auto">
                <a:xfrm>
                  <a:off x="253999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grpSp>
          <p:cxnSp>
            <p:nvCxnSpPr>
              <p:cNvPr id="47" name="曲线连接符 46"/>
              <p:cNvCxnSpPr>
                <a:stCxn id="45" idx="0"/>
              </p:cNvCxnSpPr>
              <p:nvPr/>
            </p:nvCxnSpPr>
            <p:spPr bwMode="auto">
              <a:xfrm rot="16200000" flipH="1" flipV="1">
                <a:off x="3551765" y="2907833"/>
                <a:ext cx="526982" cy="1624127"/>
              </a:xfrm>
              <a:prstGeom prst="curvedConnector4">
                <a:avLst>
                  <a:gd name="adj1" fmla="val -79352"/>
                  <a:gd name="adj2" fmla="val 45746"/>
                </a:avLst>
              </a:prstGeom>
              <a:ln w="19050" cap="flat" cmpd="sng" algn="ctr">
                <a:solidFill>
                  <a:srgbClr val="FF000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48" name="矩形 47"/>
              <p:cNvSpPr/>
              <p:nvPr/>
            </p:nvSpPr>
            <p:spPr bwMode="auto">
              <a:xfrm>
                <a:off x="3003193" y="4127931"/>
                <a:ext cx="1753318" cy="292514"/>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sz="600" b="1" dirty="0" smtClean="0">
                    <a:ea typeface="宋体" charset="-122"/>
                    <a:cs typeface="Calibri" panose="020F0502020204030204" pitchFamily="34" charset="0"/>
                  </a:rPr>
                  <a:t>Private Cloud</a:t>
                </a:r>
                <a:endParaRPr kumimoji="0" lang="en-US" sz="600" b="1" i="0" u="none" strike="noStrike" cap="none" normalizeH="0" baseline="0" dirty="0" smtClean="0">
                  <a:ln>
                    <a:noFill/>
                  </a:ln>
                  <a:solidFill>
                    <a:schemeClr val="tx1"/>
                  </a:solidFill>
                  <a:effectLst/>
                  <a:ea typeface="宋体" charset="-122"/>
                  <a:cs typeface="Calibri" panose="020F0502020204030204" pitchFamily="34" charset="0"/>
                </a:endParaRPr>
              </a:p>
            </p:txBody>
          </p:sp>
          <p:cxnSp>
            <p:nvCxnSpPr>
              <p:cNvPr id="49" name="曲线连接符 48"/>
              <p:cNvCxnSpPr>
                <a:stCxn id="18" idx="0"/>
              </p:cNvCxnSpPr>
              <p:nvPr/>
            </p:nvCxnSpPr>
            <p:spPr bwMode="auto">
              <a:xfrm rot="16200000" flipH="1">
                <a:off x="1818453" y="3165962"/>
                <a:ext cx="95434" cy="1603424"/>
              </a:xfrm>
              <a:prstGeom prst="curvedConnector4">
                <a:avLst>
                  <a:gd name="adj1" fmla="val -580954"/>
                  <a:gd name="adj2" fmla="val 70315"/>
                </a:avLst>
              </a:prstGeom>
              <a:ln w="19050" cap="flat" cmpd="sng" algn="ctr">
                <a:solidFill>
                  <a:srgbClr val="FF000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0" name="直接箭头连接符 49"/>
              <p:cNvCxnSpPr>
                <a:endCxn id="17" idx="3"/>
              </p:cNvCxnSpPr>
              <p:nvPr/>
            </p:nvCxnSpPr>
            <p:spPr bwMode="auto">
              <a:xfrm flipH="1" flipV="1">
                <a:off x="1951031" y="3604525"/>
                <a:ext cx="3032358" cy="333200"/>
              </a:xfrm>
              <a:prstGeom prst="straightConnector1">
                <a:avLst/>
              </a:prstGeom>
              <a:ln w="19050" cap="flat" cmpd="sng" algn="ctr">
                <a:solidFill>
                  <a:srgbClr val="0070C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51" name="圆角矩形 50"/>
              <p:cNvSpPr/>
              <p:nvPr/>
            </p:nvSpPr>
            <p:spPr bwMode="auto">
              <a:xfrm>
                <a:off x="5572636" y="2924442"/>
                <a:ext cx="2875630" cy="1378630"/>
              </a:xfrm>
              <a:prstGeom prst="roundRect">
                <a:avLst/>
              </a:prstGeom>
              <a:solidFill>
                <a:srgbClr val="00B050">
                  <a:alpha val="25882"/>
                </a:srgbClr>
              </a:solidFill>
              <a:ln>
                <a:noFill/>
                <a:prstDash val="dash"/>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52" name="矩形 51"/>
              <p:cNvSpPr/>
              <p:nvPr/>
            </p:nvSpPr>
            <p:spPr bwMode="auto">
              <a:xfrm>
                <a:off x="7154750" y="3266301"/>
                <a:ext cx="1226350" cy="142066"/>
              </a:xfrm>
              <a:prstGeom prst="rect">
                <a:avLst/>
              </a:prstGeom>
              <a:solidFill>
                <a:schemeClr val="accent1">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400" b="1" i="0" u="none" strike="noStrike" cap="none" normalizeH="0" baseline="0" dirty="0" smtClean="0">
                    <a:ln>
                      <a:noFill/>
                    </a:ln>
                    <a:solidFill>
                      <a:schemeClr val="bg1"/>
                    </a:solidFill>
                    <a:effectLst/>
                    <a:ea typeface="宋体" charset="-122"/>
                    <a:cs typeface="Calibri" panose="020F0502020204030204" pitchFamily="34" charset="0"/>
                  </a:rPr>
                  <a:t>Virtualization Layer</a:t>
                </a:r>
                <a:endParaRPr kumimoji="0" lang="en-US" sz="400" b="1" i="0" u="none" strike="noStrike" cap="none" normalizeH="0" baseline="0" dirty="0" smtClean="0">
                  <a:ln>
                    <a:noFill/>
                  </a:ln>
                  <a:solidFill>
                    <a:schemeClr val="bg1"/>
                  </a:solidFill>
                  <a:effectLst/>
                  <a:ea typeface="宋体" charset="-122"/>
                  <a:cs typeface="Calibri" panose="020F0502020204030204" pitchFamily="34" charset="0"/>
                </a:endParaRPr>
              </a:p>
            </p:txBody>
          </p:sp>
          <p:sp>
            <p:nvSpPr>
              <p:cNvPr id="53" name="矩形 52"/>
              <p:cNvSpPr/>
              <p:nvPr/>
            </p:nvSpPr>
            <p:spPr bwMode="auto">
              <a:xfrm>
                <a:off x="7154750" y="3053178"/>
                <a:ext cx="602758" cy="195341"/>
              </a:xfrm>
              <a:prstGeom prst="rect">
                <a:avLst/>
              </a:prstGeom>
              <a:solidFill>
                <a:srgbClr val="00B0F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APP</a:t>
                </a:r>
                <a:endParaRPr kumimoji="0" lang="en-US" sz="200" b="1" i="0" u="none" strike="noStrike" cap="none" normalizeH="0" baseline="0" dirty="0" smtClean="0">
                  <a:ln>
                    <a:noFill/>
                  </a:ln>
                  <a:solidFill>
                    <a:schemeClr val="bg1"/>
                  </a:solidFill>
                  <a:effectLst/>
                  <a:ea typeface="宋体" charset="-122"/>
                  <a:cs typeface="Calibri" panose="020F0502020204030204" pitchFamily="34" charset="0"/>
                </a:endParaRPr>
              </a:p>
            </p:txBody>
          </p:sp>
          <p:pic>
            <p:nvPicPr>
              <p:cNvPr id="54" name="图片 53"/>
              <p:cNvPicPr>
                <a:picLocks noChangeAspect="1"/>
              </p:cNvPicPr>
              <p:nvPr/>
            </p:nvPicPr>
            <p:blipFill>
              <a:blip r:embed="rId30" cstate="print"/>
              <a:stretch>
                <a:fillRect/>
              </a:stretch>
            </p:blipFill>
            <p:spPr>
              <a:xfrm>
                <a:off x="7455158" y="3485248"/>
                <a:ext cx="644879" cy="136257"/>
              </a:xfrm>
              <a:prstGeom prst="rect">
                <a:avLst/>
              </a:prstGeom>
            </p:spPr>
          </p:pic>
          <p:sp>
            <p:nvSpPr>
              <p:cNvPr id="55" name="矩形 54"/>
              <p:cNvSpPr/>
              <p:nvPr/>
            </p:nvSpPr>
            <p:spPr bwMode="auto">
              <a:xfrm>
                <a:off x="7810046" y="3053178"/>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56" name="矩形 55"/>
              <p:cNvSpPr/>
              <p:nvPr/>
            </p:nvSpPr>
            <p:spPr bwMode="auto">
              <a:xfrm>
                <a:off x="8104091" y="3053178"/>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57" name="矩形 56"/>
              <p:cNvSpPr/>
              <p:nvPr/>
            </p:nvSpPr>
            <p:spPr bwMode="auto">
              <a:xfrm>
                <a:off x="5794323" y="3266301"/>
                <a:ext cx="1226350" cy="142066"/>
              </a:xfrm>
              <a:prstGeom prst="rect">
                <a:avLst/>
              </a:prstGeom>
              <a:solidFill>
                <a:schemeClr val="accent1">
                  <a:lumMod val="75000"/>
                </a:schemeClr>
              </a:solidFill>
              <a:ln>
                <a:noFill/>
              </a:ln>
              <a:effectLst/>
              <a:extLst/>
            </p:spPr>
            <p:txBody>
              <a:bodyPr vert="horz" wrap="square" lIns="91440" tIns="45720" rIns="91440" bIns="45720" numCol="1" rtlCol="0" anchor="ctr" anchorCtr="0" compatLnSpc="1">
                <a:prstTxWarp prst="textNoShape">
                  <a:avLst/>
                </a:prstTxWarp>
              </a:bodyPr>
              <a:lstStyle/>
              <a:p>
                <a:pPr algn="ctr" defTabSz="914400" fontAlgn="base">
                  <a:spcBef>
                    <a:spcPct val="0"/>
                  </a:spcBef>
                  <a:spcAft>
                    <a:spcPct val="0"/>
                  </a:spcAft>
                  <a:buClr>
                    <a:srgbClr val="CC9900"/>
                  </a:buClr>
                </a:pPr>
                <a:r>
                  <a:rPr lang="en-US" altLang="zh-CN" sz="400" b="1" dirty="0">
                    <a:solidFill>
                      <a:schemeClr val="bg1"/>
                    </a:solidFill>
                    <a:ea typeface="宋体" charset="-122"/>
                    <a:cs typeface="Calibri" panose="020F0502020204030204" pitchFamily="34" charset="0"/>
                  </a:rPr>
                  <a:t>Virtualization </a:t>
                </a:r>
                <a:r>
                  <a:rPr lang="en-US" altLang="zh-CN" sz="400" b="1" dirty="0" smtClean="0">
                    <a:solidFill>
                      <a:schemeClr val="bg1"/>
                    </a:solidFill>
                    <a:ea typeface="宋体" charset="-122"/>
                    <a:cs typeface="Calibri" panose="020F0502020204030204" pitchFamily="34" charset="0"/>
                  </a:rPr>
                  <a:t>Layer</a:t>
                </a:r>
                <a:endParaRPr lang="en-US" sz="400" b="1" dirty="0">
                  <a:solidFill>
                    <a:schemeClr val="bg1"/>
                  </a:solidFill>
                  <a:ea typeface="宋体" charset="-122"/>
                  <a:cs typeface="Calibri" panose="020F0502020204030204" pitchFamily="34" charset="0"/>
                </a:endParaRPr>
              </a:p>
            </p:txBody>
          </p:sp>
          <p:sp>
            <p:nvSpPr>
              <p:cNvPr id="58" name="矩形 57"/>
              <p:cNvSpPr/>
              <p:nvPr/>
            </p:nvSpPr>
            <p:spPr bwMode="auto">
              <a:xfrm>
                <a:off x="6426193" y="3053178"/>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59" name="矩形 58"/>
              <p:cNvSpPr/>
              <p:nvPr/>
            </p:nvSpPr>
            <p:spPr bwMode="auto">
              <a:xfrm>
                <a:off x="6743664" y="3053178"/>
                <a:ext cx="272571" cy="195341"/>
              </a:xfrm>
              <a:prstGeom prst="rect">
                <a:avLst/>
              </a:prstGeom>
              <a:solidFill>
                <a:srgbClr val="0070C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VM</a:t>
                </a:r>
              </a:p>
            </p:txBody>
          </p:sp>
          <p:sp>
            <p:nvSpPr>
              <p:cNvPr id="60" name="矩形 59"/>
              <p:cNvSpPr/>
              <p:nvPr/>
            </p:nvSpPr>
            <p:spPr bwMode="auto">
              <a:xfrm>
                <a:off x="5790062" y="3053178"/>
                <a:ext cx="602758" cy="195341"/>
              </a:xfrm>
              <a:prstGeom prst="rect">
                <a:avLst/>
              </a:prstGeom>
              <a:solidFill>
                <a:srgbClr val="00B0F0"/>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kumimoji="0" lang="en-US" altLang="zh-CN" sz="200" b="1" i="0" u="none" strike="noStrike" cap="none" normalizeH="0" baseline="0" dirty="0" smtClean="0">
                    <a:ln>
                      <a:noFill/>
                    </a:ln>
                    <a:solidFill>
                      <a:schemeClr val="bg1"/>
                    </a:solidFill>
                    <a:effectLst/>
                    <a:ea typeface="宋体" charset="-122"/>
                    <a:cs typeface="Calibri" panose="020F0502020204030204" pitchFamily="34" charset="0"/>
                  </a:rPr>
                  <a:t>APP</a:t>
                </a:r>
                <a:endParaRPr kumimoji="0" lang="en-US" sz="200" b="1" i="0" u="none" strike="noStrike" cap="none" normalizeH="0" baseline="0" dirty="0" smtClean="0">
                  <a:ln>
                    <a:noFill/>
                  </a:ln>
                  <a:solidFill>
                    <a:schemeClr val="bg1"/>
                  </a:solidFill>
                  <a:effectLst/>
                  <a:ea typeface="宋体" charset="-122"/>
                  <a:cs typeface="Calibri" panose="020F0502020204030204" pitchFamily="34" charset="0"/>
                </a:endParaRPr>
              </a:p>
            </p:txBody>
          </p:sp>
          <p:grpSp>
            <p:nvGrpSpPr>
              <p:cNvPr id="61" name="组合 60"/>
              <p:cNvGrpSpPr/>
              <p:nvPr/>
            </p:nvGrpSpPr>
            <p:grpSpPr>
              <a:xfrm>
                <a:off x="6111986" y="3485248"/>
                <a:ext cx="644879" cy="136257"/>
                <a:chOff x="7955177" y="3296791"/>
                <a:chExt cx="933450" cy="276225"/>
              </a:xfrm>
            </p:grpSpPr>
            <p:pic>
              <p:nvPicPr>
                <p:cNvPr id="127" name="图片 126"/>
                <p:cNvPicPr>
                  <a:picLocks noChangeAspect="1"/>
                </p:cNvPicPr>
                <p:nvPr/>
              </p:nvPicPr>
              <p:blipFill>
                <a:blip r:embed="rId30" cstate="print"/>
                <a:stretch>
                  <a:fillRect/>
                </a:stretch>
              </p:blipFill>
              <p:spPr>
                <a:xfrm>
                  <a:off x="7955177" y="3296791"/>
                  <a:ext cx="933450" cy="276225"/>
                </a:xfrm>
                <a:prstGeom prst="rect">
                  <a:avLst/>
                </a:prstGeom>
              </p:spPr>
            </p:pic>
            <p:grpSp>
              <p:nvGrpSpPr>
                <p:cNvPr id="128" name="组合 127"/>
                <p:cNvGrpSpPr/>
                <p:nvPr/>
              </p:nvGrpSpPr>
              <p:grpSpPr>
                <a:xfrm>
                  <a:off x="8091857" y="3491038"/>
                  <a:ext cx="719872" cy="72008"/>
                  <a:chOff x="1856120" y="4013448"/>
                  <a:chExt cx="719872" cy="72008"/>
                </a:xfrm>
                <a:solidFill>
                  <a:srgbClr val="FFC000"/>
                </a:solidFill>
              </p:grpSpPr>
              <p:sp>
                <p:nvSpPr>
                  <p:cNvPr id="129" name="矩形 128"/>
                  <p:cNvSpPr/>
                  <p:nvPr/>
                </p:nvSpPr>
                <p:spPr bwMode="auto">
                  <a:xfrm>
                    <a:off x="185612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0" name="矩形 129"/>
                  <p:cNvSpPr/>
                  <p:nvPr/>
                </p:nvSpPr>
                <p:spPr bwMode="auto">
                  <a:xfrm>
                    <a:off x="190496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1" name="矩形 130"/>
                  <p:cNvSpPr/>
                  <p:nvPr/>
                </p:nvSpPr>
                <p:spPr bwMode="auto">
                  <a:xfrm>
                    <a:off x="210036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2" name="矩形 131"/>
                  <p:cNvSpPr/>
                  <p:nvPr/>
                </p:nvSpPr>
                <p:spPr bwMode="auto">
                  <a:xfrm>
                    <a:off x="195381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3" name="矩形 132"/>
                  <p:cNvSpPr/>
                  <p:nvPr/>
                </p:nvSpPr>
                <p:spPr bwMode="auto">
                  <a:xfrm>
                    <a:off x="214920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4" name="矩形 133"/>
                  <p:cNvSpPr/>
                  <p:nvPr/>
                </p:nvSpPr>
                <p:spPr bwMode="auto">
                  <a:xfrm>
                    <a:off x="234460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5" name="矩形 134"/>
                  <p:cNvSpPr/>
                  <p:nvPr/>
                </p:nvSpPr>
                <p:spPr bwMode="auto">
                  <a:xfrm>
                    <a:off x="205151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6" name="矩形 135"/>
                  <p:cNvSpPr/>
                  <p:nvPr/>
                </p:nvSpPr>
                <p:spPr bwMode="auto">
                  <a:xfrm>
                    <a:off x="200266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7" name="矩形 136"/>
                  <p:cNvSpPr/>
                  <p:nvPr/>
                </p:nvSpPr>
                <p:spPr bwMode="auto">
                  <a:xfrm>
                    <a:off x="219805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8" name="矩形 137"/>
                  <p:cNvSpPr/>
                  <p:nvPr/>
                </p:nvSpPr>
                <p:spPr bwMode="auto">
                  <a:xfrm>
                    <a:off x="224690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39" name="矩形 138"/>
                  <p:cNvSpPr/>
                  <p:nvPr/>
                </p:nvSpPr>
                <p:spPr bwMode="auto">
                  <a:xfrm>
                    <a:off x="229575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0" name="矩形 139"/>
                  <p:cNvSpPr/>
                  <p:nvPr/>
                </p:nvSpPr>
                <p:spPr bwMode="auto">
                  <a:xfrm>
                    <a:off x="239344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1" name="矩形 140"/>
                  <p:cNvSpPr/>
                  <p:nvPr/>
                </p:nvSpPr>
                <p:spPr bwMode="auto">
                  <a:xfrm>
                    <a:off x="244229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2" name="矩形 141"/>
                  <p:cNvSpPr/>
                  <p:nvPr/>
                </p:nvSpPr>
                <p:spPr bwMode="auto">
                  <a:xfrm>
                    <a:off x="249114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43" name="矩形 142"/>
                  <p:cNvSpPr/>
                  <p:nvPr/>
                </p:nvSpPr>
                <p:spPr bwMode="auto">
                  <a:xfrm>
                    <a:off x="253999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grpSp>
          </p:grpSp>
          <p:grpSp>
            <p:nvGrpSpPr>
              <p:cNvPr id="62" name="组合 61"/>
              <p:cNvGrpSpPr/>
              <p:nvPr/>
            </p:nvGrpSpPr>
            <p:grpSpPr>
              <a:xfrm>
                <a:off x="5769002" y="3782757"/>
                <a:ext cx="644879" cy="136257"/>
                <a:chOff x="8902666" y="3296791"/>
                <a:chExt cx="933450" cy="276225"/>
              </a:xfrm>
            </p:grpSpPr>
            <p:pic>
              <p:nvPicPr>
                <p:cNvPr id="110" name="图片 109"/>
                <p:cNvPicPr>
                  <a:picLocks noChangeAspect="1"/>
                </p:cNvPicPr>
                <p:nvPr/>
              </p:nvPicPr>
              <p:blipFill>
                <a:blip r:embed="rId30" cstate="print"/>
                <a:stretch>
                  <a:fillRect/>
                </a:stretch>
              </p:blipFill>
              <p:spPr>
                <a:xfrm>
                  <a:off x="8902666" y="3296791"/>
                  <a:ext cx="933450" cy="276225"/>
                </a:xfrm>
                <a:prstGeom prst="rect">
                  <a:avLst/>
                </a:prstGeom>
              </p:spPr>
            </p:pic>
            <p:grpSp>
              <p:nvGrpSpPr>
                <p:cNvPr id="111" name="组合 110"/>
                <p:cNvGrpSpPr/>
                <p:nvPr/>
              </p:nvGrpSpPr>
              <p:grpSpPr>
                <a:xfrm>
                  <a:off x="9014473" y="3491038"/>
                  <a:ext cx="719872" cy="72008"/>
                  <a:chOff x="1856120" y="4013448"/>
                  <a:chExt cx="719872" cy="72008"/>
                </a:xfrm>
                <a:solidFill>
                  <a:srgbClr val="0070C0"/>
                </a:solidFill>
              </p:grpSpPr>
              <p:sp>
                <p:nvSpPr>
                  <p:cNvPr id="112" name="矩形 111"/>
                  <p:cNvSpPr/>
                  <p:nvPr/>
                </p:nvSpPr>
                <p:spPr bwMode="auto">
                  <a:xfrm>
                    <a:off x="185612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3" name="矩形 112"/>
                  <p:cNvSpPr/>
                  <p:nvPr/>
                </p:nvSpPr>
                <p:spPr bwMode="auto">
                  <a:xfrm>
                    <a:off x="190496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4" name="矩形 113"/>
                  <p:cNvSpPr/>
                  <p:nvPr/>
                </p:nvSpPr>
                <p:spPr bwMode="auto">
                  <a:xfrm>
                    <a:off x="210036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5" name="矩形 114"/>
                  <p:cNvSpPr/>
                  <p:nvPr/>
                </p:nvSpPr>
                <p:spPr bwMode="auto">
                  <a:xfrm>
                    <a:off x="195381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6" name="矩形 115"/>
                  <p:cNvSpPr/>
                  <p:nvPr/>
                </p:nvSpPr>
                <p:spPr bwMode="auto">
                  <a:xfrm>
                    <a:off x="214920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7" name="矩形 116"/>
                  <p:cNvSpPr/>
                  <p:nvPr/>
                </p:nvSpPr>
                <p:spPr bwMode="auto">
                  <a:xfrm>
                    <a:off x="234460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8" name="矩形 117"/>
                  <p:cNvSpPr/>
                  <p:nvPr/>
                </p:nvSpPr>
                <p:spPr bwMode="auto">
                  <a:xfrm>
                    <a:off x="205151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19" name="矩形 118"/>
                  <p:cNvSpPr/>
                  <p:nvPr/>
                </p:nvSpPr>
                <p:spPr bwMode="auto">
                  <a:xfrm>
                    <a:off x="200266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0" name="矩形 119"/>
                  <p:cNvSpPr/>
                  <p:nvPr/>
                </p:nvSpPr>
                <p:spPr bwMode="auto">
                  <a:xfrm>
                    <a:off x="219805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1" name="矩形 120"/>
                  <p:cNvSpPr/>
                  <p:nvPr/>
                </p:nvSpPr>
                <p:spPr bwMode="auto">
                  <a:xfrm>
                    <a:off x="224690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2" name="矩形 121"/>
                  <p:cNvSpPr/>
                  <p:nvPr/>
                </p:nvSpPr>
                <p:spPr bwMode="auto">
                  <a:xfrm>
                    <a:off x="229575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3" name="矩形 122"/>
                  <p:cNvSpPr/>
                  <p:nvPr/>
                </p:nvSpPr>
                <p:spPr bwMode="auto">
                  <a:xfrm>
                    <a:off x="239344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4" name="矩形 123"/>
                  <p:cNvSpPr/>
                  <p:nvPr/>
                </p:nvSpPr>
                <p:spPr bwMode="auto">
                  <a:xfrm>
                    <a:off x="244229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5" name="矩形 124"/>
                  <p:cNvSpPr/>
                  <p:nvPr/>
                </p:nvSpPr>
                <p:spPr bwMode="auto">
                  <a:xfrm>
                    <a:off x="249114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26" name="矩形 125"/>
                  <p:cNvSpPr/>
                  <p:nvPr/>
                </p:nvSpPr>
                <p:spPr bwMode="auto">
                  <a:xfrm>
                    <a:off x="253999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grpSp>
          </p:grpSp>
          <p:grpSp>
            <p:nvGrpSpPr>
              <p:cNvPr id="63" name="组合 62"/>
              <p:cNvGrpSpPr/>
              <p:nvPr/>
            </p:nvGrpSpPr>
            <p:grpSpPr>
              <a:xfrm>
                <a:off x="7528934" y="3581067"/>
                <a:ext cx="497327" cy="35520"/>
                <a:chOff x="1856120" y="4013448"/>
                <a:chExt cx="719872" cy="72008"/>
              </a:xfrm>
            </p:grpSpPr>
            <p:sp>
              <p:nvSpPr>
                <p:cNvPr id="95" name="矩形 94"/>
                <p:cNvSpPr/>
                <p:nvPr/>
              </p:nvSpPr>
              <p:spPr bwMode="auto">
                <a:xfrm>
                  <a:off x="185612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6" name="矩形 95"/>
                <p:cNvSpPr/>
                <p:nvPr/>
              </p:nvSpPr>
              <p:spPr bwMode="auto">
                <a:xfrm>
                  <a:off x="190496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7" name="矩形 96"/>
                <p:cNvSpPr/>
                <p:nvPr/>
              </p:nvSpPr>
              <p:spPr bwMode="auto">
                <a:xfrm>
                  <a:off x="210036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8" name="矩形 97"/>
                <p:cNvSpPr/>
                <p:nvPr/>
              </p:nvSpPr>
              <p:spPr bwMode="auto">
                <a:xfrm>
                  <a:off x="195381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9" name="矩形 98"/>
                <p:cNvSpPr/>
                <p:nvPr/>
              </p:nvSpPr>
              <p:spPr bwMode="auto">
                <a:xfrm>
                  <a:off x="214920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0" name="矩形 99"/>
                <p:cNvSpPr/>
                <p:nvPr/>
              </p:nvSpPr>
              <p:spPr bwMode="auto">
                <a:xfrm>
                  <a:off x="2344600"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1" name="矩形 100"/>
                <p:cNvSpPr/>
                <p:nvPr/>
              </p:nvSpPr>
              <p:spPr bwMode="auto">
                <a:xfrm>
                  <a:off x="205151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2" name="矩形 101"/>
                <p:cNvSpPr/>
                <p:nvPr/>
              </p:nvSpPr>
              <p:spPr bwMode="auto">
                <a:xfrm>
                  <a:off x="200266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3" name="矩形 102"/>
                <p:cNvSpPr/>
                <p:nvPr/>
              </p:nvSpPr>
              <p:spPr bwMode="auto">
                <a:xfrm>
                  <a:off x="219805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4" name="矩形 103"/>
                <p:cNvSpPr/>
                <p:nvPr/>
              </p:nvSpPr>
              <p:spPr bwMode="auto">
                <a:xfrm>
                  <a:off x="224690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5" name="矩形 104"/>
                <p:cNvSpPr/>
                <p:nvPr/>
              </p:nvSpPr>
              <p:spPr bwMode="auto">
                <a:xfrm>
                  <a:off x="229575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6" name="矩形 105"/>
                <p:cNvSpPr/>
                <p:nvPr/>
              </p:nvSpPr>
              <p:spPr bwMode="auto">
                <a:xfrm>
                  <a:off x="2393448"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7" name="矩形 106"/>
                <p:cNvSpPr/>
                <p:nvPr/>
              </p:nvSpPr>
              <p:spPr bwMode="auto">
                <a:xfrm>
                  <a:off x="2442296"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8" name="矩形 107"/>
                <p:cNvSpPr/>
                <p:nvPr/>
              </p:nvSpPr>
              <p:spPr bwMode="auto">
                <a:xfrm>
                  <a:off x="2491144"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109" name="矩形 108"/>
                <p:cNvSpPr/>
                <p:nvPr/>
              </p:nvSpPr>
              <p:spPr bwMode="auto">
                <a:xfrm>
                  <a:off x="2539992" y="4013448"/>
                  <a:ext cx="36000" cy="72008"/>
                </a:xfrm>
                <a:prstGeom prst="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grpSp>
          <p:grpSp>
            <p:nvGrpSpPr>
              <p:cNvPr id="64" name="组合 63"/>
              <p:cNvGrpSpPr/>
              <p:nvPr/>
            </p:nvGrpSpPr>
            <p:grpSpPr>
              <a:xfrm>
                <a:off x="6465802" y="3782757"/>
                <a:ext cx="644879" cy="136257"/>
                <a:chOff x="8902666" y="3296791"/>
                <a:chExt cx="933450" cy="276225"/>
              </a:xfrm>
            </p:grpSpPr>
            <p:pic>
              <p:nvPicPr>
                <p:cNvPr id="78" name="图片 77"/>
                <p:cNvPicPr>
                  <a:picLocks noChangeAspect="1"/>
                </p:cNvPicPr>
                <p:nvPr/>
              </p:nvPicPr>
              <p:blipFill>
                <a:blip r:embed="rId30" cstate="print"/>
                <a:stretch>
                  <a:fillRect/>
                </a:stretch>
              </p:blipFill>
              <p:spPr>
                <a:xfrm>
                  <a:off x="8902666" y="3296791"/>
                  <a:ext cx="933450" cy="276225"/>
                </a:xfrm>
                <a:prstGeom prst="rect">
                  <a:avLst/>
                </a:prstGeom>
              </p:spPr>
            </p:pic>
            <p:grpSp>
              <p:nvGrpSpPr>
                <p:cNvPr id="79" name="组合 78"/>
                <p:cNvGrpSpPr/>
                <p:nvPr/>
              </p:nvGrpSpPr>
              <p:grpSpPr>
                <a:xfrm>
                  <a:off x="9014473" y="3491038"/>
                  <a:ext cx="719872" cy="72008"/>
                  <a:chOff x="1856120" y="4013448"/>
                  <a:chExt cx="719872" cy="72008"/>
                </a:xfrm>
                <a:solidFill>
                  <a:srgbClr val="0070C0"/>
                </a:solidFill>
              </p:grpSpPr>
              <p:sp>
                <p:nvSpPr>
                  <p:cNvPr id="80" name="矩形 79"/>
                  <p:cNvSpPr/>
                  <p:nvPr/>
                </p:nvSpPr>
                <p:spPr bwMode="auto">
                  <a:xfrm>
                    <a:off x="185612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1" name="矩形 80"/>
                  <p:cNvSpPr/>
                  <p:nvPr/>
                </p:nvSpPr>
                <p:spPr bwMode="auto">
                  <a:xfrm>
                    <a:off x="190496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2" name="矩形 81"/>
                  <p:cNvSpPr/>
                  <p:nvPr/>
                </p:nvSpPr>
                <p:spPr bwMode="auto">
                  <a:xfrm>
                    <a:off x="210036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3" name="矩形 82"/>
                  <p:cNvSpPr/>
                  <p:nvPr/>
                </p:nvSpPr>
                <p:spPr bwMode="auto">
                  <a:xfrm>
                    <a:off x="195381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4" name="矩形 83"/>
                  <p:cNvSpPr/>
                  <p:nvPr/>
                </p:nvSpPr>
                <p:spPr bwMode="auto">
                  <a:xfrm>
                    <a:off x="214920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5" name="矩形 84"/>
                  <p:cNvSpPr/>
                  <p:nvPr/>
                </p:nvSpPr>
                <p:spPr bwMode="auto">
                  <a:xfrm>
                    <a:off x="2344600"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6" name="矩形 85"/>
                  <p:cNvSpPr/>
                  <p:nvPr/>
                </p:nvSpPr>
                <p:spPr bwMode="auto">
                  <a:xfrm>
                    <a:off x="205151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7" name="矩形 86"/>
                  <p:cNvSpPr/>
                  <p:nvPr/>
                </p:nvSpPr>
                <p:spPr bwMode="auto">
                  <a:xfrm>
                    <a:off x="200266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8" name="矩形 87"/>
                  <p:cNvSpPr/>
                  <p:nvPr/>
                </p:nvSpPr>
                <p:spPr bwMode="auto">
                  <a:xfrm>
                    <a:off x="219805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89" name="矩形 88"/>
                  <p:cNvSpPr/>
                  <p:nvPr/>
                </p:nvSpPr>
                <p:spPr bwMode="auto">
                  <a:xfrm>
                    <a:off x="224690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0" name="矩形 89"/>
                  <p:cNvSpPr/>
                  <p:nvPr/>
                </p:nvSpPr>
                <p:spPr bwMode="auto">
                  <a:xfrm>
                    <a:off x="229575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1" name="矩形 90"/>
                  <p:cNvSpPr/>
                  <p:nvPr/>
                </p:nvSpPr>
                <p:spPr bwMode="auto">
                  <a:xfrm>
                    <a:off x="2393448"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2" name="矩形 91"/>
                  <p:cNvSpPr/>
                  <p:nvPr/>
                </p:nvSpPr>
                <p:spPr bwMode="auto">
                  <a:xfrm>
                    <a:off x="2442296"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3" name="矩形 92"/>
                  <p:cNvSpPr/>
                  <p:nvPr/>
                </p:nvSpPr>
                <p:spPr bwMode="auto">
                  <a:xfrm>
                    <a:off x="2491144"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94" name="矩形 93"/>
                  <p:cNvSpPr/>
                  <p:nvPr/>
                </p:nvSpPr>
                <p:spPr bwMode="auto">
                  <a:xfrm>
                    <a:off x="2539992" y="4013448"/>
                    <a:ext cx="36000" cy="72008"/>
                  </a:xfrm>
                  <a:prstGeom prst="rect">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grpSp>
          </p:grpSp>
          <p:sp>
            <p:nvSpPr>
              <p:cNvPr id="65" name="矩形 64"/>
              <p:cNvSpPr/>
              <p:nvPr/>
            </p:nvSpPr>
            <p:spPr bwMode="auto">
              <a:xfrm>
                <a:off x="6070262" y="4089951"/>
                <a:ext cx="2080838" cy="323385"/>
              </a:xfrm>
              <a:prstGeom prst="rect">
                <a:avLst/>
              </a:prstGeom>
              <a:no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
                    <a:srgbClr val="CC9900"/>
                  </a:buClr>
                  <a:buSzTx/>
                  <a:tabLst/>
                </a:pPr>
                <a:r>
                  <a:rPr lang="en-US" sz="600" b="1" dirty="0" smtClean="0">
                    <a:ea typeface="宋体" charset="-122"/>
                    <a:cs typeface="Calibri" panose="020F0502020204030204" pitchFamily="34" charset="0"/>
                  </a:rPr>
                  <a:t>Public Cloud</a:t>
                </a:r>
                <a:endParaRPr kumimoji="0" lang="en-US" sz="600" b="1" i="0" u="none" strike="noStrike" cap="none" normalizeH="0" baseline="0" dirty="0" smtClean="0">
                  <a:ln>
                    <a:noFill/>
                  </a:ln>
                  <a:solidFill>
                    <a:schemeClr val="tx1"/>
                  </a:solidFill>
                  <a:effectLst/>
                  <a:ea typeface="宋体" charset="-122"/>
                  <a:cs typeface="Calibri" panose="020F0502020204030204" pitchFamily="34" charset="0"/>
                </a:endParaRPr>
              </a:p>
            </p:txBody>
          </p:sp>
          <p:cxnSp>
            <p:nvCxnSpPr>
              <p:cNvPr id="66" name="直接箭头连接符 65"/>
              <p:cNvCxnSpPr>
                <a:stCxn id="41" idx="1"/>
              </p:cNvCxnSpPr>
              <p:nvPr/>
            </p:nvCxnSpPr>
            <p:spPr bwMode="auto">
              <a:xfrm flipV="1">
                <a:off x="4277736" y="3331877"/>
                <a:ext cx="1516587" cy="651512"/>
              </a:xfrm>
              <a:prstGeom prst="straightConnector1">
                <a:avLst/>
              </a:prstGeom>
              <a:ln w="19050" cap="flat" cmpd="sng" algn="ctr">
                <a:solidFill>
                  <a:srgbClr val="92D05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箭头连接符 66"/>
              <p:cNvCxnSpPr>
                <a:endCxn id="39" idx="3"/>
              </p:cNvCxnSpPr>
              <p:nvPr/>
            </p:nvCxnSpPr>
            <p:spPr bwMode="auto">
              <a:xfrm flipH="1" flipV="1">
                <a:off x="5210266" y="3122008"/>
                <a:ext cx="1459726" cy="660749"/>
              </a:xfrm>
              <a:prstGeom prst="straightConnector1">
                <a:avLst/>
              </a:prstGeom>
              <a:ln w="19050" cap="flat" cmpd="sng" algn="ctr">
                <a:solidFill>
                  <a:srgbClr val="0070C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8" name="曲线连接符 67"/>
              <p:cNvCxnSpPr>
                <a:endCxn id="127" idx="0"/>
              </p:cNvCxnSpPr>
              <p:nvPr/>
            </p:nvCxnSpPr>
            <p:spPr bwMode="auto">
              <a:xfrm flipV="1">
                <a:off x="3642937" y="3485248"/>
                <a:ext cx="2791488" cy="487369"/>
              </a:xfrm>
              <a:prstGeom prst="curvedConnector4">
                <a:avLst>
                  <a:gd name="adj1" fmla="val 56247"/>
                  <a:gd name="adj2" fmla="val 175196"/>
                </a:avLst>
              </a:prstGeom>
              <a:ln w="19050" cap="flat" cmpd="sng" algn="ctr">
                <a:solidFill>
                  <a:srgbClr val="FFC000"/>
                </a:solidFill>
                <a:prstDash val="dash"/>
                <a:round/>
                <a:headEnd type="triangle" w="med" len="med"/>
                <a:tailEnd type="triangl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9" name="流程图: 磁盘 68"/>
              <p:cNvSpPr/>
              <p:nvPr/>
            </p:nvSpPr>
            <p:spPr bwMode="auto">
              <a:xfrm>
                <a:off x="618782" y="2854524"/>
                <a:ext cx="178216" cy="101096"/>
              </a:xfrm>
              <a:prstGeom prst="flowChartMagneticDisk">
                <a:avLst/>
              </a:prstGeom>
              <a:solidFill>
                <a:srgbClr val="FF000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70" name="矩形 69"/>
              <p:cNvSpPr/>
              <p:nvPr/>
            </p:nvSpPr>
            <p:spPr>
              <a:xfrm>
                <a:off x="839217" y="2805045"/>
                <a:ext cx="737878" cy="376617"/>
              </a:xfrm>
              <a:prstGeom prst="rect">
                <a:avLst/>
              </a:prstGeom>
            </p:spPr>
            <p:txBody>
              <a:bodyPr wrap="none">
                <a:spAutoFit/>
              </a:bodyPr>
              <a:lstStyle/>
              <a:p>
                <a:r>
                  <a:rPr lang="en-GB" sz="400" b="1" dirty="0" smtClean="0"/>
                  <a:t>Hot data</a:t>
                </a:r>
                <a:endParaRPr lang="en-US" sz="400" b="1" dirty="0"/>
              </a:p>
            </p:txBody>
          </p:sp>
          <p:sp>
            <p:nvSpPr>
              <p:cNvPr id="71" name="流程图: 磁盘 70"/>
              <p:cNvSpPr/>
              <p:nvPr/>
            </p:nvSpPr>
            <p:spPr bwMode="auto">
              <a:xfrm>
                <a:off x="1321152" y="2854524"/>
                <a:ext cx="178216" cy="101096"/>
              </a:xfrm>
              <a:prstGeom prst="flowChartMagneticDisk">
                <a:avLst/>
              </a:prstGeom>
              <a:solidFill>
                <a:srgbClr val="FFCC66"/>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72" name="矩形 71"/>
              <p:cNvSpPr/>
              <p:nvPr/>
            </p:nvSpPr>
            <p:spPr>
              <a:xfrm>
                <a:off x="1541586" y="2805045"/>
                <a:ext cx="846860" cy="376617"/>
              </a:xfrm>
              <a:prstGeom prst="rect">
                <a:avLst/>
              </a:prstGeom>
            </p:spPr>
            <p:txBody>
              <a:bodyPr wrap="none">
                <a:spAutoFit/>
              </a:bodyPr>
              <a:lstStyle/>
              <a:p>
                <a:r>
                  <a:rPr lang="en-GB" sz="400" b="1" dirty="0" smtClean="0"/>
                  <a:t>Warm data</a:t>
                </a:r>
                <a:endParaRPr lang="en-US" sz="400" b="1" dirty="0"/>
              </a:p>
            </p:txBody>
          </p:sp>
          <p:sp>
            <p:nvSpPr>
              <p:cNvPr id="73" name="流程图: 磁盘 72"/>
              <p:cNvSpPr/>
              <p:nvPr/>
            </p:nvSpPr>
            <p:spPr bwMode="auto">
              <a:xfrm>
                <a:off x="619093" y="3083883"/>
                <a:ext cx="178216" cy="101096"/>
              </a:xfrm>
              <a:prstGeom prst="flowChartMagneticDisk">
                <a:avLst/>
              </a:prstGeom>
              <a:solidFill>
                <a:srgbClr val="92D05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74" name="矩形 73"/>
              <p:cNvSpPr/>
              <p:nvPr/>
            </p:nvSpPr>
            <p:spPr>
              <a:xfrm>
                <a:off x="839527" y="3034403"/>
                <a:ext cx="773135" cy="376617"/>
              </a:xfrm>
              <a:prstGeom prst="rect">
                <a:avLst/>
              </a:prstGeom>
            </p:spPr>
            <p:txBody>
              <a:bodyPr wrap="none">
                <a:spAutoFit/>
              </a:bodyPr>
              <a:lstStyle/>
              <a:p>
                <a:r>
                  <a:rPr lang="en-GB" sz="400" b="1" dirty="0" smtClean="0"/>
                  <a:t>Cold data</a:t>
                </a:r>
                <a:endParaRPr lang="en-US" sz="400" b="1" dirty="0"/>
              </a:p>
            </p:txBody>
          </p:sp>
          <p:sp>
            <p:nvSpPr>
              <p:cNvPr id="75" name="流程图: 磁盘 74"/>
              <p:cNvSpPr/>
              <p:nvPr/>
            </p:nvSpPr>
            <p:spPr bwMode="auto">
              <a:xfrm>
                <a:off x="1344720" y="3083883"/>
                <a:ext cx="178216" cy="101096"/>
              </a:xfrm>
              <a:prstGeom prst="flowChartMagneticDisk">
                <a:avLst/>
              </a:prstGeom>
              <a:solidFill>
                <a:srgbClr val="0070C0"/>
              </a:solidFill>
              <a:ln>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en-US" sz="900" b="0" i="0" u="none" strike="noStrike" cap="none" normalizeH="0" baseline="0" smtClean="0">
                  <a:ln>
                    <a:noFill/>
                  </a:ln>
                  <a:solidFill>
                    <a:schemeClr val="tx1"/>
                  </a:solidFill>
                  <a:effectLst/>
                  <a:latin typeface="Arial" charset="0"/>
                  <a:ea typeface="宋体" charset="-122"/>
                </a:endParaRPr>
              </a:p>
            </p:txBody>
          </p:sp>
          <p:sp>
            <p:nvSpPr>
              <p:cNvPr id="76" name="矩形 75"/>
              <p:cNvSpPr/>
              <p:nvPr/>
            </p:nvSpPr>
            <p:spPr>
              <a:xfrm>
                <a:off x="1565155" y="3034403"/>
                <a:ext cx="869296" cy="376617"/>
              </a:xfrm>
              <a:prstGeom prst="rect">
                <a:avLst/>
              </a:prstGeom>
            </p:spPr>
            <p:txBody>
              <a:bodyPr wrap="none">
                <a:spAutoFit/>
              </a:bodyPr>
              <a:lstStyle/>
              <a:p>
                <a:r>
                  <a:rPr lang="en-GB" sz="400" b="1" dirty="0" smtClean="0"/>
                  <a:t>Frozen data</a:t>
                </a:r>
                <a:endParaRPr lang="en-US" sz="400" b="1" dirty="0"/>
              </a:p>
            </p:txBody>
          </p:sp>
          <p:pic>
            <p:nvPicPr>
              <p:cNvPr id="77" name="图片 76"/>
              <p:cNvPicPr>
                <a:picLocks noChangeAspect="1"/>
              </p:cNvPicPr>
              <p:nvPr/>
            </p:nvPicPr>
            <p:blipFill>
              <a:blip r:embed="rId30" cstate="print"/>
              <a:stretch>
                <a:fillRect/>
              </a:stretch>
            </p:blipFill>
            <p:spPr>
              <a:xfrm>
                <a:off x="1360850" y="3919957"/>
                <a:ext cx="644879" cy="136257"/>
              </a:xfrm>
              <a:prstGeom prst="rect">
                <a:avLst/>
              </a:prstGeom>
            </p:spPr>
          </p:pic>
        </p:grpSp>
        <p:cxnSp>
          <p:nvCxnSpPr>
            <p:cNvPr id="12" name="直接连接符 11"/>
            <p:cNvCxnSpPr/>
            <p:nvPr/>
          </p:nvCxnSpPr>
          <p:spPr>
            <a:xfrm>
              <a:off x="2715592" y="3497740"/>
              <a:ext cx="388699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5051797" y="1046938"/>
            <a:ext cx="3863297" cy="3323987"/>
          </a:xfrm>
          <a:prstGeom prst="rect">
            <a:avLst/>
          </a:prstGeom>
          <a:noFill/>
        </p:spPr>
        <p:txBody>
          <a:bodyPr wrap="square" rtlCol="0">
            <a:spAutoFit/>
          </a:bodyPr>
          <a:lstStyle/>
          <a:p>
            <a:pPr algn="l">
              <a:lnSpc>
                <a:spcPct val="150000"/>
              </a:lnSpc>
            </a:pPr>
            <a:r>
              <a:rPr lang="zh-CN" altLang="en-US" sz="1400" b="1" dirty="0" smtClean="0">
                <a:solidFill>
                  <a:srgbClr val="C00000"/>
                </a:solidFill>
                <a:latin typeface="Microsoft YaHei" panose="020B0503020204020204" pitchFamily="34" charset="-122"/>
                <a:ea typeface="Microsoft YaHei" panose="020B0503020204020204" pitchFamily="34" charset="-122"/>
              </a:rPr>
              <a:t>场景</a:t>
            </a:r>
            <a:r>
              <a:rPr lang="en-US" altLang="zh-CN" sz="1400" b="1" dirty="0" smtClean="0">
                <a:solidFill>
                  <a:srgbClr val="C00000"/>
                </a:solidFill>
                <a:latin typeface="Microsoft YaHei" panose="020B0503020204020204" pitchFamily="34" charset="-122"/>
                <a:ea typeface="Microsoft YaHei" panose="020B0503020204020204" pitchFamily="34" charset="-122"/>
              </a:rPr>
              <a:t>1</a:t>
            </a:r>
            <a:r>
              <a:rPr lang="en-US" sz="1400" b="1" dirty="0" smtClean="0">
                <a:solidFill>
                  <a:srgbClr val="C00000"/>
                </a:solidFill>
                <a:latin typeface="Microsoft YaHei" panose="020B0503020204020204" pitchFamily="34" charset="-122"/>
                <a:ea typeface="Microsoft YaHei" panose="020B0503020204020204" pitchFamily="34" charset="-122"/>
              </a:rPr>
              <a:t>: </a:t>
            </a:r>
            <a:r>
              <a:rPr lang="zh-CN" altLang="en-US" sz="1400" b="1" dirty="0" smtClean="0">
                <a:solidFill>
                  <a:srgbClr val="C00000"/>
                </a:solidFill>
                <a:latin typeface="Microsoft YaHei" panose="020B0503020204020204" pitchFamily="34" charset="-122"/>
                <a:ea typeface="Microsoft YaHei" panose="020B0503020204020204" pitchFamily="34" charset="-122"/>
              </a:rPr>
              <a:t>传统数据中心</a:t>
            </a:r>
            <a:endParaRPr lang="en-US" sz="1400" b="1" dirty="0" smtClean="0">
              <a:solidFill>
                <a:srgbClr val="C00000"/>
              </a:solidFill>
              <a:latin typeface="Microsoft YaHei" panose="020B0503020204020204" pitchFamily="34" charset="-122"/>
              <a:ea typeface="Microsoft YaHei" panose="020B0503020204020204" pitchFamily="34" charset="-122"/>
            </a:endParaRPr>
          </a:p>
          <a:p>
            <a:pPr algn="l">
              <a:lnSpc>
                <a:spcPct val="150000"/>
              </a:lnSpc>
            </a:pPr>
            <a:r>
              <a:rPr lang="en-US" sz="1400" dirty="0" smtClean="0">
                <a:latin typeface="Microsoft YaHei" panose="020B0503020204020204" pitchFamily="34" charset="-122"/>
                <a:ea typeface="Microsoft YaHei" panose="020B0503020204020204" pitchFamily="34" charset="-122"/>
              </a:rPr>
              <a:t>1. </a:t>
            </a:r>
            <a:r>
              <a:rPr lang="zh-CN" altLang="en-US" sz="1400" dirty="0" smtClean="0">
                <a:latin typeface="Microsoft YaHei" panose="020B0503020204020204" pitchFamily="34" charset="-122"/>
                <a:ea typeface="Microsoft YaHei" panose="020B0503020204020204" pitchFamily="34" charset="-122"/>
              </a:rPr>
              <a:t>避免厂商绑定，降低异构存储管理复杂度</a:t>
            </a:r>
            <a:endParaRPr lang="en-US" sz="1400" dirty="0">
              <a:latin typeface="Microsoft YaHei" panose="020B0503020204020204" pitchFamily="34" charset="-122"/>
              <a:ea typeface="Microsoft YaHei" panose="020B0503020204020204" pitchFamily="34" charset="-122"/>
            </a:endParaRPr>
          </a:p>
          <a:p>
            <a:pPr algn="l">
              <a:lnSpc>
                <a:spcPct val="150000"/>
              </a:lnSpc>
            </a:pPr>
            <a:r>
              <a:rPr lang="en-US" sz="1400" dirty="0" smtClean="0">
                <a:latin typeface="Microsoft YaHei" panose="020B0503020204020204" pitchFamily="34" charset="-122"/>
                <a:ea typeface="Microsoft YaHei" panose="020B0503020204020204" pitchFamily="34" charset="-122"/>
              </a:rPr>
              <a:t>2. </a:t>
            </a:r>
            <a:r>
              <a:rPr lang="zh-CN" altLang="en-US" sz="1400" dirty="0" smtClean="0">
                <a:latin typeface="Microsoft YaHei" panose="020B0503020204020204" pitchFamily="34" charset="-122"/>
                <a:ea typeface="Microsoft YaHei" panose="020B0503020204020204" pitchFamily="34" charset="-122"/>
              </a:rPr>
              <a:t>快速接入云平台及企业应用，发放存储资源</a:t>
            </a:r>
            <a:endParaRPr lang="en-US" sz="1400" dirty="0">
              <a:latin typeface="Microsoft YaHei" panose="020B0503020204020204" pitchFamily="34" charset="-122"/>
              <a:ea typeface="Microsoft YaHei" panose="020B0503020204020204" pitchFamily="34" charset="-122"/>
            </a:endParaRPr>
          </a:p>
          <a:p>
            <a:pPr algn="l">
              <a:lnSpc>
                <a:spcPct val="150000"/>
              </a:lnSpc>
            </a:pPr>
            <a:r>
              <a:rPr lang="en-US" sz="1400" dirty="0" smtClean="0">
                <a:latin typeface="Microsoft YaHei" panose="020B0503020204020204" pitchFamily="34" charset="-122"/>
                <a:ea typeface="Microsoft YaHei" panose="020B0503020204020204" pitchFamily="34" charset="-122"/>
              </a:rPr>
              <a:t>3. </a:t>
            </a:r>
            <a:r>
              <a:rPr lang="zh-CN" altLang="en-US" sz="1400" dirty="0" smtClean="0">
                <a:latin typeface="Microsoft YaHei" panose="020B0503020204020204" pitchFamily="34" charset="-122"/>
                <a:ea typeface="Microsoft YaHei" panose="020B0503020204020204" pitchFamily="34" charset="-122"/>
              </a:rPr>
              <a:t>跨厂商存储数据发放、复制和迁移</a:t>
            </a:r>
            <a:endParaRPr lang="en-US" sz="1400" dirty="0" smtClean="0">
              <a:latin typeface="Microsoft YaHei" panose="020B0503020204020204" pitchFamily="34" charset="-122"/>
              <a:ea typeface="Microsoft YaHei" panose="020B0503020204020204" pitchFamily="34" charset="-122"/>
            </a:endParaRPr>
          </a:p>
          <a:p>
            <a:pPr algn="l">
              <a:lnSpc>
                <a:spcPct val="150000"/>
              </a:lnSpc>
            </a:pPr>
            <a:endParaRPr lang="en-US" sz="1400" dirty="0" smtClean="0">
              <a:latin typeface="Microsoft YaHei" panose="020B0503020204020204" pitchFamily="34" charset="-122"/>
              <a:ea typeface="Microsoft YaHei" panose="020B0503020204020204" pitchFamily="34" charset="-122"/>
            </a:endParaRPr>
          </a:p>
          <a:p>
            <a:pPr>
              <a:lnSpc>
                <a:spcPct val="150000"/>
              </a:lnSpc>
            </a:pPr>
            <a:r>
              <a:rPr lang="zh-CN" altLang="en-US" sz="1400" b="1" dirty="0" smtClean="0">
                <a:solidFill>
                  <a:srgbClr val="C00000"/>
                </a:solidFill>
                <a:latin typeface="Microsoft YaHei" panose="020B0503020204020204" pitchFamily="34" charset="-122"/>
                <a:ea typeface="Microsoft YaHei" panose="020B0503020204020204" pitchFamily="34" charset="-122"/>
              </a:rPr>
              <a:t>场景</a:t>
            </a:r>
            <a:r>
              <a:rPr lang="en-US" altLang="zh-CN" sz="1400" b="1" dirty="0" smtClean="0">
                <a:solidFill>
                  <a:srgbClr val="C00000"/>
                </a:solidFill>
                <a:latin typeface="Microsoft YaHei" panose="020B0503020204020204" pitchFamily="34" charset="-122"/>
                <a:ea typeface="Microsoft YaHei" panose="020B0503020204020204" pitchFamily="34" charset="-122"/>
              </a:rPr>
              <a:t>2</a:t>
            </a:r>
            <a:r>
              <a:rPr lang="en-US" sz="1400" b="1" dirty="0" smtClean="0">
                <a:solidFill>
                  <a:srgbClr val="C00000"/>
                </a:solidFill>
                <a:latin typeface="Microsoft YaHei" panose="020B0503020204020204" pitchFamily="34" charset="-122"/>
                <a:ea typeface="Microsoft YaHei" panose="020B0503020204020204" pitchFamily="34" charset="-122"/>
              </a:rPr>
              <a:t>: </a:t>
            </a:r>
            <a:r>
              <a:rPr lang="zh-CN" altLang="en-US" sz="1400" b="1" dirty="0" smtClean="0">
                <a:solidFill>
                  <a:srgbClr val="C00000"/>
                </a:solidFill>
                <a:latin typeface="Microsoft YaHei" panose="020B0503020204020204" pitchFamily="34" charset="-122"/>
                <a:ea typeface="Microsoft YaHei" panose="020B0503020204020204" pitchFamily="34" charset="-122"/>
              </a:rPr>
              <a:t>多云场景</a:t>
            </a:r>
            <a:endParaRPr lang="en-US" altLang="zh-CN" sz="1400" b="1" dirty="0" smtClean="0">
              <a:solidFill>
                <a:srgbClr val="C00000"/>
              </a:solidFill>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lang="zh-CN" altLang="en-US" sz="1400" dirty="0" smtClean="0">
                <a:latin typeface="Microsoft YaHei" panose="020B0503020204020204" pitchFamily="34" charset="-122"/>
                <a:ea typeface="Microsoft YaHei" panose="020B0503020204020204" pitchFamily="34" charset="-122"/>
              </a:rPr>
              <a:t>基于安全考虑的数据跨云保护</a:t>
            </a:r>
            <a:endParaRPr lang="en-US" sz="1400" dirty="0">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lang="zh-CN" altLang="en-US" sz="1400" dirty="0" smtClean="0">
                <a:latin typeface="Microsoft YaHei" panose="020B0503020204020204" pitchFamily="34" charset="-122"/>
                <a:ea typeface="Microsoft YaHei" panose="020B0503020204020204" pitchFamily="34" charset="-122"/>
              </a:rPr>
              <a:t>基于成本考虑的数据跨云流动</a:t>
            </a:r>
            <a:endParaRPr lang="en-US" sz="1400" dirty="0">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lang="zh-CN" altLang="en-US" sz="1400" dirty="0" smtClean="0">
                <a:latin typeface="Microsoft YaHei" panose="020B0503020204020204" pitchFamily="34" charset="-122"/>
                <a:ea typeface="Microsoft YaHei" panose="020B0503020204020204" pitchFamily="34" charset="-122"/>
              </a:rPr>
              <a:t>云上云下数据统一管理</a:t>
            </a:r>
            <a:endParaRPr lang="en-US" altLang="zh-CN" sz="1400" dirty="0" smtClean="0">
              <a:latin typeface="Microsoft YaHei" panose="020B0503020204020204" pitchFamily="34" charset="-122"/>
              <a:ea typeface="Microsoft YaHei" panose="020B0503020204020204" pitchFamily="34" charset="-122"/>
            </a:endParaRPr>
          </a:p>
          <a:p>
            <a:pPr marL="342900" indent="-342900" algn="l">
              <a:lnSpc>
                <a:spcPct val="150000"/>
              </a:lnSpc>
              <a:buFont typeface="+mj-lt"/>
              <a:buAutoNum type="arabicPeriod"/>
            </a:pPr>
            <a:r>
              <a:rPr lang="zh-CN" altLang="en-US" sz="1400" dirty="0" smtClean="0">
                <a:latin typeface="Microsoft YaHei" panose="020B0503020204020204" pitchFamily="34" charset="-122"/>
                <a:ea typeface="Microsoft YaHei" panose="020B0503020204020204" pitchFamily="34" charset="-122"/>
              </a:rPr>
              <a:t>跨云应用联动，数据分析</a:t>
            </a:r>
            <a:endParaRPr 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923744314"/>
      </p:ext>
    </p:extLst>
  </p:cSld>
  <p:clrMapOvr>
    <a:masterClrMapping/>
  </p:clrMapOvr>
  <mc:AlternateContent xmlns:mc="http://schemas.openxmlformats.org/markup-compatibility/2006">
    <mc:Choice xmlns:p14="http://schemas.microsoft.com/office/powerpoint/2010/main" Requires="p14">
      <p:transition spd="med" p14:dur="700" advTm="75698">
        <p:fade/>
      </p:transition>
    </mc:Choice>
    <mc:Fallback>
      <p:transition spd="med" advTm="75698">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3</a:t>
            </a:fld>
            <a:endParaRPr lang="en-US" dirty="0"/>
          </a:p>
        </p:txBody>
      </p:sp>
      <p:sp>
        <p:nvSpPr>
          <p:cNvPr id="5" name="矩形 4"/>
          <p:cNvSpPr/>
          <p:nvPr/>
        </p:nvSpPr>
        <p:spPr>
          <a:xfrm>
            <a:off x="5843682" y="1168419"/>
            <a:ext cx="2839418" cy="3323987"/>
          </a:xfrm>
          <a:prstGeom prst="rect">
            <a:avLst/>
          </a:prstGeom>
        </p:spPr>
        <p:txBody>
          <a:bodyPr wrap="square">
            <a:spAutoFit/>
          </a:bodyPr>
          <a:lstStyle/>
          <a:p>
            <a:pPr marL="171450" lvl="1" indent="-171450">
              <a:lnSpc>
                <a:spcPct val="150000"/>
              </a:lnSpc>
              <a:buClr>
                <a:schemeClr val="bg1">
                  <a:lumMod val="50000"/>
                </a:schemeClr>
              </a:buClr>
              <a:buFont typeface="Wingdings" panose="05000000000000000000" pitchFamily="2" charset="2"/>
              <a:buChar char="v"/>
            </a:pPr>
            <a:r>
              <a:rPr lang="zh-CN" altLang="en-US"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安全无忧的数据生命周期管理：</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连接数据的过去、现在与未来，实现数据的端到端全生命周期管理，最大程度保障数据安全。</a:t>
            </a:r>
          </a:p>
          <a:p>
            <a:pPr marL="171450" lvl="1" indent="-171450">
              <a:lnSpc>
                <a:spcPct val="150000"/>
              </a:lnSpc>
              <a:buClr>
                <a:schemeClr val="bg1">
                  <a:lumMod val="50000"/>
                </a:schemeClr>
              </a:buClr>
              <a:buFont typeface="Wingdings" panose="05000000000000000000" pitchFamily="2" charset="2"/>
              <a:buChar char="v"/>
            </a:pPr>
            <a:endParaRPr lang="en-US" altLang="zh-CN" sz="1400" b="1" dirty="0" smtClean="0">
              <a:latin typeface="微软雅黑" panose="020B0503020204020204" pitchFamily="34" charset="-122"/>
              <a:ea typeface="微软雅黑" panose="020B0503020204020204" pitchFamily="34" charset="-122"/>
              <a:cs typeface="Arial" panose="020B0604020202020204" pitchFamily="34" charset="0"/>
            </a:endParaRPr>
          </a:p>
          <a:p>
            <a:pPr marL="171450" lvl="1" indent="-171450">
              <a:lnSpc>
                <a:spcPct val="150000"/>
              </a:lnSpc>
              <a:buClr>
                <a:schemeClr val="bg1">
                  <a:lumMod val="50000"/>
                </a:schemeClr>
              </a:buClr>
              <a:buFont typeface="Wingdings" panose="05000000000000000000" pitchFamily="2" charset="2"/>
              <a:buChar char="v"/>
            </a:pPr>
            <a:r>
              <a:rPr lang="zh-CN" altLang="en-US" sz="1400" b="1" dirty="0" smtClean="0">
                <a:solidFill>
                  <a:srgbClr val="C00000"/>
                </a:solidFill>
                <a:latin typeface="微软雅黑" panose="020B0503020204020204" pitchFamily="34" charset="-122"/>
                <a:ea typeface="微软雅黑" panose="020B0503020204020204" pitchFamily="34" charset="-122"/>
                <a:cs typeface="Arial" panose="020B0604020202020204" pitchFamily="34" charset="0"/>
              </a:rPr>
              <a:t>极致</a:t>
            </a:r>
            <a:r>
              <a:rPr lang="zh-CN" altLang="en-US" sz="1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体验的多云数据管理：</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实现跨传统数据中心，公私有云间的数据统一管理和自由流动</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，实现数据的高效</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利用</a:t>
            </a:r>
            <a:r>
              <a:rPr lang="zh-CN" altLang="en-US" sz="1400" dirty="0" smtClean="0">
                <a:latin typeface="微软雅黑" panose="020B0503020204020204" pitchFamily="34" charset="-122"/>
                <a:ea typeface="微软雅黑" panose="020B0503020204020204" pitchFamily="34" charset="-122"/>
                <a:cs typeface="Arial" panose="020B0604020202020204" pitchFamily="34" charset="0"/>
              </a:rPr>
              <a:t>和用户的极致体验。</a:t>
            </a:r>
            <a:endParaRPr lang="en-US" altLang="zh-CN" sz="1400" dirty="0" smtClean="0">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6" name="组合 5"/>
          <p:cNvGrpSpPr/>
          <p:nvPr/>
        </p:nvGrpSpPr>
        <p:grpSpPr>
          <a:xfrm>
            <a:off x="476786" y="1380853"/>
            <a:ext cx="5158430" cy="2956343"/>
            <a:chOff x="564440" y="1527527"/>
            <a:chExt cx="5573613" cy="2922591"/>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5273" y="3468996"/>
              <a:ext cx="1822780" cy="773546"/>
            </a:xfrm>
            <a:prstGeom prst="rect">
              <a:avLst/>
            </a:prstGeom>
          </p:spPr>
        </p:pic>
        <p:pic>
          <p:nvPicPr>
            <p:cNvPr id="8" name="Picture 7"/>
            <p:cNvPicPr>
              <a:picLocks noChangeAspect="1" noChangeArrowheads="1"/>
            </p:cNvPicPr>
            <p:nvPr/>
          </p:nvPicPr>
          <p:blipFill>
            <a:blip r:embed="rId3" cstate="print"/>
            <a:srcRect/>
            <a:stretch>
              <a:fillRect/>
            </a:stretch>
          </p:blipFill>
          <p:spPr bwMode="auto">
            <a:xfrm>
              <a:off x="3576258" y="1527527"/>
              <a:ext cx="309189" cy="241220"/>
            </a:xfrm>
            <a:prstGeom prst="rect">
              <a:avLst/>
            </a:prstGeom>
            <a:noFill/>
            <a:ln w="9525">
              <a:noFill/>
              <a:miter lim="800000"/>
              <a:headEnd/>
              <a:tailEnd/>
            </a:ln>
          </p:spPr>
        </p:pic>
        <p:pic>
          <p:nvPicPr>
            <p:cNvPr id="9" name="Picture 2" descr="Image result for openstack logo"/>
            <p:cNvPicPr>
              <a:picLocks noChangeAspect="1" noChangeArrowheads="1"/>
            </p:cNvPicPr>
            <p:nvPr/>
          </p:nvPicPr>
          <p:blipFill>
            <a:blip r:embed="rId4" cstate="print"/>
            <a:srcRect t="14867" b="10890"/>
            <a:stretch>
              <a:fillRect/>
            </a:stretch>
          </p:blipFill>
          <p:spPr bwMode="auto">
            <a:xfrm>
              <a:off x="2978778" y="1550029"/>
              <a:ext cx="292376" cy="233235"/>
            </a:xfrm>
            <a:prstGeom prst="rect">
              <a:avLst/>
            </a:prstGeom>
            <a:noFill/>
          </p:spPr>
        </p:pic>
        <p:grpSp>
          <p:nvGrpSpPr>
            <p:cNvPr id="10" name="Group 212"/>
            <p:cNvGrpSpPr/>
            <p:nvPr/>
          </p:nvGrpSpPr>
          <p:grpSpPr>
            <a:xfrm>
              <a:off x="941716" y="1577222"/>
              <a:ext cx="1830043" cy="164859"/>
              <a:chOff x="3269443" y="876476"/>
              <a:chExt cx="2118544" cy="209642"/>
            </a:xfrm>
          </p:grpSpPr>
          <p:pic>
            <p:nvPicPr>
              <p:cNvPr id="95" name="Picture 2" descr="https://www.docker.com/sites/all/themes/docker/assets/images/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3785" y="918404"/>
                <a:ext cx="664202" cy="16771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mesos logo"/>
              <p:cNvPicPr>
                <a:picLocks noChangeAspect="1" noChangeArrowheads="1"/>
              </p:cNvPicPr>
              <p:nvPr/>
            </p:nvPicPr>
            <p:blipFill>
              <a:blip r:embed="rId6" cstate="print"/>
              <a:srcRect t="18647" b="20810"/>
              <a:stretch>
                <a:fillRect/>
              </a:stretch>
            </p:blipFill>
            <p:spPr bwMode="auto">
              <a:xfrm>
                <a:off x="3915614" y="876476"/>
                <a:ext cx="799958" cy="209642"/>
              </a:xfrm>
              <a:prstGeom prst="rect">
                <a:avLst/>
              </a:prstGeom>
              <a:noFill/>
            </p:spPr>
          </p:pic>
          <p:pic>
            <p:nvPicPr>
              <p:cNvPr id="97" name="Picture 4" descr="Image result for kubernetes logo"/>
              <p:cNvPicPr>
                <a:picLocks noChangeAspect="1" noChangeArrowheads="1"/>
              </p:cNvPicPr>
              <p:nvPr/>
            </p:nvPicPr>
            <p:blipFill>
              <a:blip r:embed="rId7" cstate="print"/>
              <a:srcRect/>
              <a:stretch>
                <a:fillRect/>
              </a:stretch>
            </p:blipFill>
            <p:spPr bwMode="auto">
              <a:xfrm>
                <a:off x="3269443" y="918404"/>
                <a:ext cx="617029" cy="167713"/>
              </a:xfrm>
              <a:prstGeom prst="rect">
                <a:avLst/>
              </a:prstGeom>
              <a:noFill/>
            </p:spPr>
          </p:pic>
        </p:grpSp>
        <p:sp>
          <p:nvSpPr>
            <p:cNvPr id="11" name="Rectangle 51"/>
            <p:cNvSpPr/>
            <p:nvPr/>
          </p:nvSpPr>
          <p:spPr>
            <a:xfrm>
              <a:off x="564440" y="3640492"/>
              <a:ext cx="1813764" cy="456706"/>
            </a:xfrm>
            <a:prstGeom prst="rect">
              <a:avLst/>
            </a:prstGeom>
            <a:noFill/>
            <a:ln w="12700" cap="flat" cmpd="sng" algn="ctr">
              <a:solidFill>
                <a:sysClr val="window" lastClr="FFFFFF">
                  <a:lumMod val="7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12" name="Freeform 16"/>
            <p:cNvSpPr>
              <a:spLocks noEditPoints="1"/>
            </p:cNvSpPr>
            <p:nvPr/>
          </p:nvSpPr>
          <p:spPr bwMode="auto">
            <a:xfrm>
              <a:off x="1425016" y="3678613"/>
              <a:ext cx="211479" cy="101049"/>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marL="0" marR="0" lvl="0" indent="0" algn="ctr" defTabSz="366475" eaLnBrk="0" fontAlgn="auto" latinLnBrk="0" hangingPunct="0">
                <a:lnSpc>
                  <a:spcPct val="90000"/>
                </a:lnSpc>
                <a:spcBef>
                  <a:spcPts val="150"/>
                </a:spcBef>
                <a:spcAft>
                  <a:spcPts val="150"/>
                </a:spcAft>
                <a:buClr>
                  <a:prstClr val="black"/>
                </a:buClr>
                <a:buSzTx/>
                <a:buFontTx/>
                <a:buNone/>
                <a:tabLst/>
                <a:defRPr/>
              </a:pPr>
              <a:r>
                <a:rPr kumimoji="0" lang="en-US" sz="5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NAS</a:t>
              </a:r>
            </a:p>
          </p:txBody>
        </p:sp>
        <p:pic>
          <p:nvPicPr>
            <p:cNvPr id="13" name="Picture 5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44813" y="3834987"/>
              <a:ext cx="148499" cy="182013"/>
            </a:xfrm>
            <a:prstGeom prst="rect">
              <a:avLst/>
            </a:prstGeom>
            <a:effectLst>
              <a:outerShdw blurRad="190500" dist="76200" dir="5400000" algn="ctr" rotWithShape="0">
                <a:srgbClr val="000000">
                  <a:alpha val="43137"/>
                </a:srgbClr>
              </a:outerShdw>
            </a:effectLst>
          </p:spPr>
        </p:pic>
        <p:grpSp>
          <p:nvGrpSpPr>
            <p:cNvPr id="14" name="Group 479"/>
            <p:cNvGrpSpPr/>
            <p:nvPr/>
          </p:nvGrpSpPr>
          <p:grpSpPr>
            <a:xfrm>
              <a:off x="2002351" y="3812020"/>
              <a:ext cx="345627" cy="204981"/>
              <a:chOff x="6495326" y="3249358"/>
              <a:chExt cx="814477" cy="393608"/>
            </a:xfrm>
          </p:grpSpPr>
          <p:pic>
            <p:nvPicPr>
              <p:cNvPr id="80" name="Picture 84"/>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249358"/>
                <a:ext cx="274901" cy="103669"/>
              </a:xfrm>
              <a:prstGeom prst="rect">
                <a:avLst/>
              </a:prstGeom>
            </p:spPr>
          </p:pic>
          <p:pic>
            <p:nvPicPr>
              <p:cNvPr id="81" name="Picture 85"/>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319529"/>
                <a:ext cx="274901" cy="103669"/>
              </a:xfrm>
              <a:prstGeom prst="rect">
                <a:avLst/>
              </a:prstGeom>
            </p:spPr>
          </p:pic>
          <p:pic>
            <p:nvPicPr>
              <p:cNvPr id="82" name="Picture 86"/>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389836"/>
                <a:ext cx="274901" cy="103669"/>
              </a:xfrm>
              <a:prstGeom prst="rect">
                <a:avLst/>
              </a:prstGeom>
            </p:spPr>
          </p:pic>
          <p:pic>
            <p:nvPicPr>
              <p:cNvPr id="83" name="Picture 87"/>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326" y="3460009"/>
                <a:ext cx="274901" cy="103669"/>
              </a:xfrm>
              <a:prstGeom prst="rect">
                <a:avLst/>
              </a:prstGeom>
            </p:spPr>
          </p:pic>
          <p:pic>
            <p:nvPicPr>
              <p:cNvPr id="84" name="Picture 88"/>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495909" y="3536699"/>
                <a:ext cx="274901" cy="103669"/>
              </a:xfrm>
              <a:prstGeom prst="rect">
                <a:avLst/>
              </a:prstGeom>
            </p:spPr>
          </p:pic>
          <p:pic>
            <p:nvPicPr>
              <p:cNvPr id="85" name="Picture 89"/>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251955"/>
                <a:ext cx="274901" cy="103669"/>
              </a:xfrm>
              <a:prstGeom prst="rect">
                <a:avLst/>
              </a:prstGeom>
            </p:spPr>
          </p:pic>
          <p:pic>
            <p:nvPicPr>
              <p:cNvPr id="86" name="Picture 90"/>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322127"/>
                <a:ext cx="274901" cy="103669"/>
              </a:xfrm>
              <a:prstGeom prst="rect">
                <a:avLst/>
              </a:prstGeom>
            </p:spPr>
          </p:pic>
          <p:pic>
            <p:nvPicPr>
              <p:cNvPr id="87" name="Picture 91"/>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392435"/>
                <a:ext cx="274901" cy="103669"/>
              </a:xfrm>
              <a:prstGeom prst="rect">
                <a:avLst/>
              </a:prstGeom>
            </p:spPr>
          </p:pic>
          <p:pic>
            <p:nvPicPr>
              <p:cNvPr id="88" name="Picture 92"/>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228" y="3462606"/>
                <a:ext cx="274901" cy="103669"/>
              </a:xfrm>
              <a:prstGeom prst="rect">
                <a:avLst/>
              </a:prstGeom>
            </p:spPr>
          </p:pic>
          <p:pic>
            <p:nvPicPr>
              <p:cNvPr id="89" name="Picture 93"/>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770810" y="3539297"/>
                <a:ext cx="274901" cy="103669"/>
              </a:xfrm>
              <a:prstGeom prst="rect">
                <a:avLst/>
              </a:prstGeom>
            </p:spPr>
          </p:pic>
          <p:pic>
            <p:nvPicPr>
              <p:cNvPr id="90" name="Picture 94"/>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250415"/>
                <a:ext cx="274901" cy="103669"/>
              </a:xfrm>
              <a:prstGeom prst="rect">
                <a:avLst/>
              </a:prstGeom>
            </p:spPr>
          </p:pic>
          <p:pic>
            <p:nvPicPr>
              <p:cNvPr id="91" name="Picture 95"/>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320587"/>
                <a:ext cx="274901" cy="103669"/>
              </a:xfrm>
              <a:prstGeom prst="rect">
                <a:avLst/>
              </a:prstGeom>
            </p:spPr>
          </p:pic>
          <p:pic>
            <p:nvPicPr>
              <p:cNvPr id="92" name="Picture 96"/>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390894"/>
                <a:ext cx="274901" cy="103669"/>
              </a:xfrm>
              <a:prstGeom prst="rect">
                <a:avLst/>
              </a:prstGeom>
            </p:spPr>
          </p:pic>
          <p:pic>
            <p:nvPicPr>
              <p:cNvPr id="93" name="Picture 97"/>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320" y="3461065"/>
                <a:ext cx="274901" cy="103669"/>
              </a:xfrm>
              <a:prstGeom prst="rect">
                <a:avLst/>
              </a:prstGeom>
            </p:spPr>
          </p:pic>
          <p:pic>
            <p:nvPicPr>
              <p:cNvPr id="94" name="Picture 98"/>
              <p:cNvPicPr>
                <a:picLocks noChangeAspect="1"/>
              </p:cNvPicPr>
              <p:nvPr/>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034902" y="3537755"/>
                <a:ext cx="274901" cy="103669"/>
              </a:xfrm>
              <a:prstGeom prst="rect">
                <a:avLst/>
              </a:prstGeom>
            </p:spPr>
          </p:pic>
        </p:grpSp>
        <p:pic>
          <p:nvPicPr>
            <p:cNvPr id="15" name="Picture 55"/>
            <p:cNvPicPr>
              <a:picLocks noChangeAspect="1"/>
            </p:cNvPicPr>
            <p:nvPr/>
          </p:nvPicPr>
          <p:blipFill>
            <a:blip r:embed="rId10" cstate="print">
              <a:clrChange>
                <a:clrFrom>
                  <a:srgbClr val="FFFFFF"/>
                </a:clrFrom>
                <a:clrTo>
                  <a:srgbClr val="FFFFFF">
                    <a:alpha val="0"/>
                  </a:srgbClr>
                </a:clrTo>
              </a:clrChange>
            </a:blip>
            <a:stretch>
              <a:fillRect/>
            </a:stretch>
          </p:blipFill>
          <p:spPr>
            <a:xfrm>
              <a:off x="1239527" y="3800462"/>
              <a:ext cx="54830" cy="41112"/>
            </a:xfrm>
            <a:prstGeom prst="rect">
              <a:avLst/>
            </a:prstGeom>
          </p:spPr>
        </p:pic>
        <p:pic>
          <p:nvPicPr>
            <p:cNvPr id="16" name="Picture 56"/>
            <p:cNvPicPr>
              <a:picLocks noChangeAspect="1"/>
            </p:cNvPicPr>
            <p:nvPr/>
          </p:nvPicPr>
          <p:blipFill>
            <a:blip r:embed="rId11" cstate="print"/>
            <a:stretch>
              <a:fillRect/>
            </a:stretch>
          </p:blipFill>
          <p:spPr>
            <a:xfrm>
              <a:off x="1167868" y="3803094"/>
              <a:ext cx="71660" cy="29595"/>
            </a:xfrm>
            <a:prstGeom prst="rect">
              <a:avLst/>
            </a:prstGeom>
          </p:spPr>
        </p:pic>
        <p:pic>
          <p:nvPicPr>
            <p:cNvPr id="17" name="Picture 57"/>
            <p:cNvPicPr>
              <a:picLocks noChangeAspect="1"/>
            </p:cNvPicPr>
            <p:nvPr/>
          </p:nvPicPr>
          <p:blipFill>
            <a:blip r:embed="rId12" cstate="print"/>
            <a:stretch>
              <a:fillRect/>
            </a:stretch>
          </p:blipFill>
          <p:spPr>
            <a:xfrm>
              <a:off x="1082330" y="3795813"/>
              <a:ext cx="85537" cy="45761"/>
            </a:xfrm>
            <a:prstGeom prst="rect">
              <a:avLst/>
            </a:prstGeom>
          </p:spPr>
        </p:pic>
        <p:pic>
          <p:nvPicPr>
            <p:cNvPr id="18" name="Picture 58"/>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032242" y="3841642"/>
              <a:ext cx="311884" cy="131018"/>
            </a:xfrm>
            <a:prstGeom prst="rect">
              <a:avLst/>
            </a:prstGeom>
          </p:spPr>
        </p:pic>
        <p:pic>
          <p:nvPicPr>
            <p:cNvPr id="19" name="Picture 59"/>
            <p:cNvPicPr>
              <a:picLocks noChangeAspect="1"/>
            </p:cNvPicPr>
            <p:nvPr/>
          </p:nvPicPr>
          <p:blipFill>
            <a:blip r:embed="rId10" cstate="print">
              <a:clrChange>
                <a:clrFrom>
                  <a:srgbClr val="FFFFFF"/>
                </a:clrFrom>
                <a:clrTo>
                  <a:srgbClr val="FFFFFF">
                    <a:alpha val="0"/>
                  </a:srgbClr>
                </a:clrTo>
              </a:clrChange>
            </a:blip>
            <a:stretch>
              <a:fillRect/>
            </a:stretch>
          </p:blipFill>
          <p:spPr>
            <a:xfrm>
              <a:off x="1246302" y="3812332"/>
              <a:ext cx="54830" cy="41112"/>
            </a:xfrm>
            <a:prstGeom prst="rect">
              <a:avLst/>
            </a:prstGeom>
          </p:spPr>
        </p:pic>
        <p:pic>
          <p:nvPicPr>
            <p:cNvPr id="20" name="Picture 60"/>
            <p:cNvPicPr>
              <a:picLocks noChangeAspect="1"/>
            </p:cNvPicPr>
            <p:nvPr/>
          </p:nvPicPr>
          <p:blipFill>
            <a:blip r:embed="rId10" cstate="print">
              <a:clrChange>
                <a:clrFrom>
                  <a:srgbClr val="FFFFFF"/>
                </a:clrFrom>
                <a:clrTo>
                  <a:srgbClr val="FFFFFF">
                    <a:alpha val="0"/>
                  </a:srgbClr>
                </a:clrTo>
              </a:clrChange>
            </a:blip>
            <a:stretch>
              <a:fillRect/>
            </a:stretch>
          </p:blipFill>
          <p:spPr>
            <a:xfrm>
              <a:off x="1253077" y="3827632"/>
              <a:ext cx="54830" cy="41112"/>
            </a:xfrm>
            <a:prstGeom prst="rect">
              <a:avLst/>
            </a:prstGeom>
          </p:spPr>
        </p:pic>
        <p:pic>
          <p:nvPicPr>
            <p:cNvPr id="21" name="Picture 61"/>
            <p:cNvPicPr>
              <a:picLocks noChangeAspect="1"/>
            </p:cNvPicPr>
            <p:nvPr/>
          </p:nvPicPr>
          <p:blipFill>
            <a:blip r:embed="rId11" cstate="print"/>
            <a:stretch>
              <a:fillRect/>
            </a:stretch>
          </p:blipFill>
          <p:spPr>
            <a:xfrm>
              <a:off x="1167868" y="3819259"/>
              <a:ext cx="71660" cy="29595"/>
            </a:xfrm>
            <a:prstGeom prst="rect">
              <a:avLst/>
            </a:prstGeom>
          </p:spPr>
        </p:pic>
        <p:pic>
          <p:nvPicPr>
            <p:cNvPr id="22" name="Picture 62"/>
            <p:cNvPicPr>
              <a:picLocks noChangeAspect="1"/>
            </p:cNvPicPr>
            <p:nvPr/>
          </p:nvPicPr>
          <p:blipFill>
            <a:blip r:embed="rId11" cstate="print"/>
            <a:stretch>
              <a:fillRect/>
            </a:stretch>
          </p:blipFill>
          <p:spPr>
            <a:xfrm>
              <a:off x="1167868" y="3835249"/>
              <a:ext cx="71660" cy="29595"/>
            </a:xfrm>
            <a:prstGeom prst="rect">
              <a:avLst/>
            </a:prstGeom>
          </p:spPr>
        </p:pic>
        <p:pic>
          <p:nvPicPr>
            <p:cNvPr id="23" name="Picture 63"/>
            <p:cNvPicPr>
              <a:picLocks noChangeAspect="1"/>
            </p:cNvPicPr>
            <p:nvPr/>
          </p:nvPicPr>
          <p:blipFill>
            <a:blip r:embed="rId12" cstate="print"/>
            <a:stretch>
              <a:fillRect/>
            </a:stretch>
          </p:blipFill>
          <p:spPr>
            <a:xfrm>
              <a:off x="1081712" y="3814661"/>
              <a:ext cx="85537" cy="45761"/>
            </a:xfrm>
            <a:prstGeom prst="rect">
              <a:avLst/>
            </a:prstGeom>
          </p:spPr>
        </p:pic>
        <p:pic>
          <p:nvPicPr>
            <p:cNvPr id="24" name="Picture 64"/>
            <p:cNvPicPr>
              <a:picLocks noChangeAspect="1"/>
            </p:cNvPicPr>
            <p:nvPr/>
          </p:nvPicPr>
          <p:blipFill>
            <a:blip r:embed="rId12" cstate="print"/>
            <a:stretch>
              <a:fillRect/>
            </a:stretch>
          </p:blipFill>
          <p:spPr>
            <a:xfrm>
              <a:off x="1082020" y="3832889"/>
              <a:ext cx="85537" cy="45761"/>
            </a:xfrm>
            <a:prstGeom prst="rect">
              <a:avLst/>
            </a:prstGeom>
          </p:spPr>
        </p:pic>
        <p:grpSp>
          <p:nvGrpSpPr>
            <p:cNvPr id="25" name="组合 24"/>
            <p:cNvGrpSpPr/>
            <p:nvPr/>
          </p:nvGrpSpPr>
          <p:grpSpPr>
            <a:xfrm>
              <a:off x="613896" y="3843401"/>
              <a:ext cx="335594" cy="103295"/>
              <a:chOff x="648393" y="3851601"/>
              <a:chExt cx="773547" cy="233770"/>
            </a:xfrm>
          </p:grpSpPr>
          <p:pic>
            <p:nvPicPr>
              <p:cNvPr id="77" name="Picture 65"/>
              <p:cNvPicPr>
                <a:picLocks noChangeAspect="1"/>
              </p:cNvPicPr>
              <p:nvPr/>
            </p:nvPicPr>
            <p:blipFill>
              <a:blip r:embed="rId14" cstate="print"/>
              <a:stretch>
                <a:fillRect/>
              </a:stretch>
            </p:blipFill>
            <p:spPr>
              <a:xfrm>
                <a:off x="1206362" y="3875350"/>
                <a:ext cx="215578" cy="210021"/>
              </a:xfrm>
              <a:prstGeom prst="rect">
                <a:avLst/>
              </a:prstGeom>
            </p:spPr>
          </p:pic>
          <p:pic>
            <p:nvPicPr>
              <p:cNvPr id="78" name="Picture 66"/>
              <p:cNvPicPr>
                <a:picLocks noChangeAspect="1"/>
              </p:cNvPicPr>
              <p:nvPr/>
            </p:nvPicPr>
            <p:blipFill>
              <a:blip r:embed="rId15" cstate="print"/>
              <a:stretch>
                <a:fillRect/>
              </a:stretch>
            </p:blipFill>
            <p:spPr>
              <a:xfrm>
                <a:off x="930074" y="3888791"/>
                <a:ext cx="281752" cy="151187"/>
              </a:xfrm>
              <a:prstGeom prst="rect">
                <a:avLst/>
              </a:prstGeom>
            </p:spPr>
          </p:pic>
          <p:pic>
            <p:nvPicPr>
              <p:cNvPr id="79" name="Picture 67"/>
              <p:cNvPicPr>
                <a:picLocks noChangeAspect="1"/>
              </p:cNvPicPr>
              <p:nvPr/>
            </p:nvPicPr>
            <p:blipFill>
              <a:blip r:embed="rId16" cstate="print"/>
              <a:stretch>
                <a:fillRect/>
              </a:stretch>
            </p:blipFill>
            <p:spPr>
              <a:xfrm>
                <a:off x="648393" y="3851601"/>
                <a:ext cx="336315" cy="233769"/>
              </a:xfrm>
              <a:prstGeom prst="rect">
                <a:avLst/>
              </a:prstGeom>
            </p:spPr>
          </p:pic>
        </p:grpSp>
        <p:pic>
          <p:nvPicPr>
            <p:cNvPr id="26" name="Picture 13" descr="http://tse1.mm.bing.net/th?&amp;id=OIP.M9c02b1f3322f9b4ed0fe90e10019ef40o0&amp;w=184&amp;h=297&amp;c=0&amp;pid=1.9&amp;rs=0&amp;p=0&amp;r=0"/>
            <p:cNvPicPr>
              <a:picLocks noChangeAspect="1" noChangeArrowheads="1"/>
            </p:cNvPicPr>
            <p:nvPr/>
          </p:nvPicPr>
          <p:blipFill>
            <a:blip r:embed="rId17" cstate="print"/>
            <a:srcRect/>
            <a:stretch>
              <a:fillRect/>
            </a:stretch>
          </p:blipFill>
          <p:spPr bwMode="auto">
            <a:xfrm>
              <a:off x="1729280" y="3846463"/>
              <a:ext cx="166606" cy="135291"/>
            </a:xfrm>
            <a:prstGeom prst="rect">
              <a:avLst/>
            </a:prstGeom>
            <a:noFill/>
          </p:spPr>
        </p:pic>
        <p:sp>
          <p:nvSpPr>
            <p:cNvPr id="27" name="Freeform 16"/>
            <p:cNvSpPr>
              <a:spLocks noEditPoints="1"/>
            </p:cNvSpPr>
            <p:nvPr/>
          </p:nvSpPr>
          <p:spPr bwMode="auto">
            <a:xfrm>
              <a:off x="564440" y="3678614"/>
              <a:ext cx="413127" cy="101049"/>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marL="0" marR="0" lvl="0" indent="0" algn="ctr" defTabSz="366475" eaLnBrk="0" fontAlgn="auto" latinLnBrk="0" hangingPunct="0">
                <a:lnSpc>
                  <a:spcPct val="90000"/>
                </a:lnSpc>
                <a:spcBef>
                  <a:spcPts val="150"/>
                </a:spcBef>
                <a:spcAft>
                  <a:spcPts val="150"/>
                </a:spcAft>
                <a:buClr>
                  <a:prstClr val="black"/>
                </a:buClr>
                <a:buSzTx/>
                <a:buFontTx/>
                <a:buNone/>
                <a:tabLst/>
                <a:defRPr/>
              </a:pPr>
              <a:r>
                <a:rPr kumimoji="0" lang="en-US" sz="5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Local Storage</a:t>
              </a:r>
            </a:p>
          </p:txBody>
        </p:sp>
        <p:sp>
          <p:nvSpPr>
            <p:cNvPr id="28" name="Freeform 16"/>
            <p:cNvSpPr>
              <a:spLocks noEditPoints="1"/>
            </p:cNvSpPr>
            <p:nvPr/>
          </p:nvSpPr>
          <p:spPr bwMode="auto">
            <a:xfrm>
              <a:off x="965086" y="3678614"/>
              <a:ext cx="413127" cy="101049"/>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marL="0" marR="0" lvl="0" indent="0" algn="ctr" defTabSz="366475" eaLnBrk="0" fontAlgn="auto" latinLnBrk="0" hangingPunct="0">
                <a:lnSpc>
                  <a:spcPct val="90000"/>
                </a:lnSpc>
                <a:spcBef>
                  <a:spcPts val="150"/>
                </a:spcBef>
                <a:spcAft>
                  <a:spcPts val="150"/>
                </a:spcAft>
                <a:buClr>
                  <a:prstClr val="black"/>
                </a:buClr>
                <a:buSzTx/>
                <a:buFontTx/>
                <a:buNone/>
                <a:tabLst/>
                <a:defRPr/>
              </a:pPr>
              <a:r>
                <a:rPr kumimoji="0" lang="en-US" sz="5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SAN</a:t>
              </a:r>
            </a:p>
          </p:txBody>
        </p:sp>
        <p:sp>
          <p:nvSpPr>
            <p:cNvPr id="29" name="Freeform 16"/>
            <p:cNvSpPr>
              <a:spLocks noEditPoints="1"/>
            </p:cNvSpPr>
            <p:nvPr/>
          </p:nvSpPr>
          <p:spPr bwMode="auto">
            <a:xfrm>
              <a:off x="1609090" y="3678614"/>
              <a:ext cx="413127" cy="101049"/>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marL="0" marR="0" lvl="0" indent="0" algn="ctr" defTabSz="366475" eaLnBrk="0" fontAlgn="auto" latinLnBrk="0" hangingPunct="0">
                <a:lnSpc>
                  <a:spcPct val="90000"/>
                </a:lnSpc>
                <a:spcBef>
                  <a:spcPts val="150"/>
                </a:spcBef>
                <a:spcAft>
                  <a:spcPts val="150"/>
                </a:spcAft>
                <a:buClr>
                  <a:prstClr val="black"/>
                </a:buClr>
                <a:buSzTx/>
                <a:buFontTx/>
                <a:buNone/>
                <a:tabLst/>
                <a:defRPr/>
              </a:pPr>
              <a:r>
                <a:rPr kumimoji="0" lang="en-US" sz="500" b="1" i="0" u="none" strike="noStrike" kern="0" cap="none" spc="0" normalizeH="0" baseline="0" noProof="0" dirty="0" err="1"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NVM</a:t>
              </a:r>
              <a:r>
                <a:rPr kumimoji="0" lang="en-US" altLang="zh-CN" sz="500" b="1" i="0" u="none" strike="noStrike" kern="0" cap="none" spc="0" normalizeH="0" baseline="0" noProof="0" dirty="0" err="1"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eo</a:t>
              </a:r>
              <a:r>
                <a:rPr kumimoji="0" lang="en-US" sz="500" b="1" i="0" u="none" strike="noStrike" kern="0" cap="none" spc="0" normalizeH="0" baseline="0" noProof="0" dirty="0" err="1"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f</a:t>
              </a:r>
              <a:endParaRPr kumimoji="0" lang="en-US" sz="5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30" name="Freeform 16"/>
            <p:cNvSpPr>
              <a:spLocks noEditPoints="1"/>
            </p:cNvSpPr>
            <p:nvPr/>
          </p:nvSpPr>
          <p:spPr bwMode="auto">
            <a:xfrm>
              <a:off x="2020519" y="3678614"/>
              <a:ext cx="300565" cy="101049"/>
            </a:xfrm>
            <a:custGeom>
              <a:avLst/>
              <a:gdLst>
                <a:gd name="T0" fmla="*/ 0 w 720"/>
                <a:gd name="T1" fmla="*/ 0 h 480"/>
                <a:gd name="T2" fmla="*/ 0 w 720"/>
                <a:gd name="T3" fmla="*/ 0 h 480"/>
                <a:gd name="T4" fmla="*/ 720 w 720"/>
                <a:gd name="T5" fmla="*/ 0 h 480"/>
                <a:gd name="T6" fmla="*/ 720 w 720"/>
                <a:gd name="T7" fmla="*/ 480 h 480"/>
                <a:gd name="T8" fmla="*/ 0 w 720"/>
                <a:gd name="T9" fmla="*/ 480 h 480"/>
                <a:gd name="T10" fmla="*/ 0 w 720"/>
                <a:gd name="T11" fmla="*/ 0 h 480"/>
                <a:gd name="T12" fmla="*/ 0 w 720"/>
                <a:gd name="T13" fmla="*/ 0 h 480"/>
                <a:gd name="T14" fmla="*/ 0 w 720"/>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0" h="480">
                  <a:moveTo>
                    <a:pt x="0" y="0"/>
                  </a:moveTo>
                  <a:lnTo>
                    <a:pt x="0" y="0"/>
                  </a:lnTo>
                  <a:lnTo>
                    <a:pt x="720" y="0"/>
                  </a:lnTo>
                  <a:lnTo>
                    <a:pt x="720" y="480"/>
                  </a:lnTo>
                  <a:lnTo>
                    <a:pt x="0" y="480"/>
                  </a:lnTo>
                  <a:lnTo>
                    <a:pt x="0" y="0"/>
                  </a:lnTo>
                  <a:close/>
                  <a:moveTo>
                    <a:pt x="0" y="0"/>
                  </a:moveTo>
                  <a:lnTo>
                    <a:pt x="0" y="0"/>
                  </a:lnTo>
                  <a:close/>
                </a:path>
              </a:pathLst>
            </a:custGeom>
            <a:noFill/>
            <a:ln>
              <a:noFill/>
            </a:ln>
            <a:effectLst/>
            <a:extLst/>
          </p:spPr>
          <p:txBody>
            <a:bodyPr spcFirstLastPara="0" vert="horz" wrap="square" lIns="0" tIns="45692" rIns="0" bIns="41885" numCol="1" spcCol="1270" anchor="t" anchorCtr="0">
              <a:noAutofit/>
            </a:bodyPr>
            <a:lstStyle/>
            <a:p>
              <a:pPr marL="0" marR="0" lvl="0" indent="0" algn="ctr" defTabSz="366475" eaLnBrk="0" fontAlgn="auto" latinLnBrk="0" hangingPunct="0">
                <a:lnSpc>
                  <a:spcPct val="90000"/>
                </a:lnSpc>
                <a:spcBef>
                  <a:spcPts val="150"/>
                </a:spcBef>
                <a:spcAft>
                  <a:spcPts val="150"/>
                </a:spcAft>
                <a:buClr>
                  <a:prstClr val="black"/>
                </a:buClr>
                <a:buSzTx/>
                <a:buFontTx/>
                <a:buNone/>
                <a:tabLst/>
                <a:defRPr/>
              </a:pPr>
              <a:r>
                <a:rPr kumimoji="0" lang="en-US" sz="5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Scale-Out</a:t>
              </a:r>
            </a:p>
          </p:txBody>
        </p:sp>
        <p:pic>
          <p:nvPicPr>
            <p:cNvPr id="31" name="Picture 5" descr="D:\素材\LOGO\开源LOGO\1443858352767675.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742897" y="1617631"/>
              <a:ext cx="244986" cy="131034"/>
            </a:xfrm>
            <a:prstGeom prst="rect">
              <a:avLst/>
            </a:prstGeom>
            <a:noFill/>
            <a:scene3d>
              <a:camera prst="perspectiveRight"/>
              <a:lightRig rig="threePt" dir="t"/>
            </a:scene3d>
            <a:extLst>
              <a:ext uri="{909E8E84-426E-40DD-AFC4-6F175D3DCCD1}">
                <a14:hiddenFill xmlns:a14="http://schemas.microsoft.com/office/drawing/2010/main">
                  <a:solidFill>
                    <a:srgbClr val="FFFFFF"/>
                  </a:solidFill>
                </a14:hiddenFill>
              </a:ext>
            </a:extLst>
          </p:spPr>
        </p:pic>
        <p:grpSp>
          <p:nvGrpSpPr>
            <p:cNvPr id="32" name="组合 114"/>
            <p:cNvGrpSpPr/>
            <p:nvPr/>
          </p:nvGrpSpPr>
          <p:grpSpPr>
            <a:xfrm>
              <a:off x="4155975" y="1630138"/>
              <a:ext cx="253942" cy="85586"/>
              <a:chOff x="2643188" y="1355725"/>
              <a:chExt cx="1355726" cy="168275"/>
            </a:xfrm>
            <a:scene3d>
              <a:camera prst="perspectiveRight"/>
              <a:lightRig rig="threePt" dir="t"/>
            </a:scene3d>
          </p:grpSpPr>
          <p:sp>
            <p:nvSpPr>
              <p:cNvPr id="75" name="Freeform 87"/>
              <p:cNvSpPr>
                <a:spLocks noEditPoints="1"/>
              </p:cNvSpPr>
              <p:nvPr/>
            </p:nvSpPr>
            <p:spPr bwMode="auto">
              <a:xfrm>
                <a:off x="2643188" y="1355725"/>
                <a:ext cx="1308100" cy="168275"/>
              </a:xfrm>
              <a:custGeom>
                <a:avLst/>
                <a:gdLst>
                  <a:gd name="T0" fmla="*/ 174 w 349"/>
                  <a:gd name="T1" fmla="*/ 29 h 45"/>
                  <a:gd name="T2" fmla="*/ 139 w 349"/>
                  <a:gd name="T3" fmla="*/ 45 h 45"/>
                  <a:gd name="T4" fmla="*/ 156 w 349"/>
                  <a:gd name="T5" fmla="*/ 2 h 45"/>
                  <a:gd name="T6" fmla="*/ 167 w 349"/>
                  <a:gd name="T7" fmla="*/ 2 h 45"/>
                  <a:gd name="T8" fmla="*/ 184 w 349"/>
                  <a:gd name="T9" fmla="*/ 45 h 45"/>
                  <a:gd name="T10" fmla="*/ 156 w 349"/>
                  <a:gd name="T11" fmla="*/ 37 h 45"/>
                  <a:gd name="T12" fmla="*/ 256 w 349"/>
                  <a:gd name="T13" fmla="*/ 37 h 45"/>
                  <a:gd name="T14" fmla="*/ 248 w 349"/>
                  <a:gd name="T15" fmla="*/ 0 h 45"/>
                  <a:gd name="T16" fmla="*/ 249 w 349"/>
                  <a:gd name="T17" fmla="*/ 44 h 45"/>
                  <a:gd name="T18" fmla="*/ 292 w 349"/>
                  <a:gd name="T19" fmla="*/ 45 h 45"/>
                  <a:gd name="T20" fmla="*/ 256 w 349"/>
                  <a:gd name="T21" fmla="*/ 37 h 45"/>
                  <a:gd name="T22" fmla="*/ 129 w 349"/>
                  <a:gd name="T23" fmla="*/ 15 h 45"/>
                  <a:gd name="T24" fmla="*/ 76 w 349"/>
                  <a:gd name="T25" fmla="*/ 0 h 45"/>
                  <a:gd name="T26" fmla="*/ 84 w 349"/>
                  <a:gd name="T27" fmla="*/ 45 h 45"/>
                  <a:gd name="T28" fmla="*/ 113 w 349"/>
                  <a:gd name="T29" fmla="*/ 8 h 45"/>
                  <a:gd name="T30" fmla="*/ 113 w 349"/>
                  <a:gd name="T31" fmla="*/ 23 h 45"/>
                  <a:gd name="T32" fmla="*/ 114 w 349"/>
                  <a:gd name="T33" fmla="*/ 45 h 45"/>
                  <a:gd name="T34" fmla="*/ 110 w 349"/>
                  <a:gd name="T35" fmla="*/ 30 h 45"/>
                  <a:gd name="T36" fmla="*/ 23 w 349"/>
                  <a:gd name="T37" fmla="*/ 45 h 45"/>
                  <a:gd name="T38" fmla="*/ 23 w 349"/>
                  <a:gd name="T39" fmla="*/ 0 h 45"/>
                  <a:gd name="T40" fmla="*/ 71 w 349"/>
                  <a:gd name="T41" fmla="*/ 23 h 45"/>
                  <a:gd name="T42" fmla="*/ 23 w 349"/>
                  <a:gd name="T43" fmla="*/ 45 h 45"/>
                  <a:gd name="T44" fmla="*/ 63 w 349"/>
                  <a:gd name="T45" fmla="*/ 23 h 45"/>
                  <a:gd name="T46" fmla="*/ 23 w 349"/>
                  <a:gd name="T47" fmla="*/ 8 h 45"/>
                  <a:gd name="T48" fmla="*/ 23 w 349"/>
                  <a:gd name="T49" fmla="*/ 37 h 45"/>
                  <a:gd name="T50" fmla="*/ 212 w 349"/>
                  <a:gd name="T51" fmla="*/ 45 h 45"/>
                  <a:gd name="T52" fmla="*/ 212 w 349"/>
                  <a:gd name="T53" fmla="*/ 0 h 45"/>
                  <a:gd name="T54" fmla="*/ 238 w 349"/>
                  <a:gd name="T55" fmla="*/ 8 h 45"/>
                  <a:gd name="T56" fmla="*/ 198 w 349"/>
                  <a:gd name="T57" fmla="*/ 23 h 45"/>
                  <a:gd name="T58" fmla="*/ 244 w 349"/>
                  <a:gd name="T59" fmla="*/ 37 h 45"/>
                  <a:gd name="T60" fmla="*/ 212 w 349"/>
                  <a:gd name="T61" fmla="*/ 45 h 45"/>
                  <a:gd name="T62" fmla="*/ 304 w 349"/>
                  <a:gd name="T63" fmla="*/ 27 h 45"/>
                  <a:gd name="T64" fmla="*/ 346 w 349"/>
                  <a:gd name="T65" fmla="*/ 19 h 45"/>
                  <a:gd name="T66" fmla="*/ 318 w 349"/>
                  <a:gd name="T67" fmla="*/ 8 h 45"/>
                  <a:gd name="T68" fmla="*/ 348 w 349"/>
                  <a:gd name="T69" fmla="*/ 0 h 45"/>
                  <a:gd name="T70" fmla="*/ 295 w 349"/>
                  <a:gd name="T71" fmla="*/ 23 h 45"/>
                  <a:gd name="T72" fmla="*/ 344 w 349"/>
                  <a:gd name="T73" fmla="*/ 45 h 45"/>
                  <a:gd name="T74" fmla="*/ 318 w 349"/>
                  <a:gd name="T75"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9" h="45">
                    <a:moveTo>
                      <a:pt x="151" y="29"/>
                    </a:moveTo>
                    <a:cubicBezTo>
                      <a:pt x="174" y="29"/>
                      <a:pt x="174" y="29"/>
                      <a:pt x="174" y="29"/>
                    </a:cubicBezTo>
                    <a:cubicBezTo>
                      <a:pt x="162" y="10"/>
                      <a:pt x="162" y="10"/>
                      <a:pt x="162" y="10"/>
                    </a:cubicBezTo>
                    <a:cubicBezTo>
                      <a:pt x="139" y="45"/>
                      <a:pt x="139" y="45"/>
                      <a:pt x="139" y="45"/>
                    </a:cubicBezTo>
                    <a:cubicBezTo>
                      <a:pt x="129" y="45"/>
                      <a:pt x="129" y="45"/>
                      <a:pt x="129" y="45"/>
                    </a:cubicBezTo>
                    <a:cubicBezTo>
                      <a:pt x="156" y="2"/>
                      <a:pt x="156" y="2"/>
                      <a:pt x="156" y="2"/>
                    </a:cubicBezTo>
                    <a:cubicBezTo>
                      <a:pt x="157" y="1"/>
                      <a:pt x="159" y="0"/>
                      <a:pt x="162" y="0"/>
                    </a:cubicBezTo>
                    <a:cubicBezTo>
                      <a:pt x="164" y="0"/>
                      <a:pt x="166" y="1"/>
                      <a:pt x="167" y="2"/>
                    </a:cubicBezTo>
                    <a:cubicBezTo>
                      <a:pt x="194" y="45"/>
                      <a:pt x="194" y="45"/>
                      <a:pt x="194" y="45"/>
                    </a:cubicBezTo>
                    <a:cubicBezTo>
                      <a:pt x="184" y="45"/>
                      <a:pt x="184" y="45"/>
                      <a:pt x="184" y="45"/>
                    </a:cubicBezTo>
                    <a:cubicBezTo>
                      <a:pt x="179" y="37"/>
                      <a:pt x="179" y="37"/>
                      <a:pt x="179" y="37"/>
                    </a:cubicBezTo>
                    <a:cubicBezTo>
                      <a:pt x="156" y="37"/>
                      <a:pt x="156" y="37"/>
                      <a:pt x="156" y="37"/>
                    </a:cubicBezTo>
                    <a:cubicBezTo>
                      <a:pt x="151" y="29"/>
                      <a:pt x="151" y="29"/>
                      <a:pt x="151" y="29"/>
                    </a:cubicBezTo>
                    <a:close/>
                    <a:moveTo>
                      <a:pt x="256" y="37"/>
                    </a:moveTo>
                    <a:cubicBezTo>
                      <a:pt x="256" y="0"/>
                      <a:pt x="256" y="0"/>
                      <a:pt x="256" y="0"/>
                    </a:cubicBezTo>
                    <a:cubicBezTo>
                      <a:pt x="248" y="0"/>
                      <a:pt x="248" y="0"/>
                      <a:pt x="248" y="0"/>
                    </a:cubicBezTo>
                    <a:cubicBezTo>
                      <a:pt x="248" y="41"/>
                      <a:pt x="248" y="41"/>
                      <a:pt x="248" y="41"/>
                    </a:cubicBezTo>
                    <a:cubicBezTo>
                      <a:pt x="248" y="42"/>
                      <a:pt x="248" y="43"/>
                      <a:pt x="249" y="44"/>
                    </a:cubicBezTo>
                    <a:cubicBezTo>
                      <a:pt x="250" y="45"/>
                      <a:pt x="251" y="45"/>
                      <a:pt x="252" y="45"/>
                    </a:cubicBezTo>
                    <a:cubicBezTo>
                      <a:pt x="292" y="45"/>
                      <a:pt x="292" y="45"/>
                      <a:pt x="292" y="45"/>
                    </a:cubicBezTo>
                    <a:cubicBezTo>
                      <a:pt x="297" y="37"/>
                      <a:pt x="297" y="37"/>
                      <a:pt x="297" y="37"/>
                    </a:cubicBezTo>
                    <a:cubicBezTo>
                      <a:pt x="256" y="37"/>
                      <a:pt x="256" y="37"/>
                      <a:pt x="256" y="37"/>
                    </a:cubicBezTo>
                    <a:close/>
                    <a:moveTo>
                      <a:pt x="114" y="30"/>
                    </a:moveTo>
                    <a:cubicBezTo>
                      <a:pt x="122" y="30"/>
                      <a:pt x="129" y="24"/>
                      <a:pt x="129" y="15"/>
                    </a:cubicBezTo>
                    <a:cubicBezTo>
                      <a:pt x="129" y="7"/>
                      <a:pt x="122" y="0"/>
                      <a:pt x="114" y="0"/>
                    </a:cubicBezTo>
                    <a:cubicBezTo>
                      <a:pt x="76" y="0"/>
                      <a:pt x="76" y="0"/>
                      <a:pt x="76" y="0"/>
                    </a:cubicBezTo>
                    <a:cubicBezTo>
                      <a:pt x="76" y="45"/>
                      <a:pt x="76" y="45"/>
                      <a:pt x="76" y="45"/>
                    </a:cubicBezTo>
                    <a:cubicBezTo>
                      <a:pt x="84" y="45"/>
                      <a:pt x="84" y="45"/>
                      <a:pt x="84" y="45"/>
                    </a:cubicBezTo>
                    <a:cubicBezTo>
                      <a:pt x="84" y="8"/>
                      <a:pt x="84" y="8"/>
                      <a:pt x="84" y="8"/>
                    </a:cubicBezTo>
                    <a:cubicBezTo>
                      <a:pt x="113" y="8"/>
                      <a:pt x="113" y="8"/>
                      <a:pt x="113" y="8"/>
                    </a:cubicBezTo>
                    <a:cubicBezTo>
                      <a:pt x="117" y="8"/>
                      <a:pt x="120" y="11"/>
                      <a:pt x="120" y="15"/>
                    </a:cubicBezTo>
                    <a:cubicBezTo>
                      <a:pt x="120" y="19"/>
                      <a:pt x="117" y="23"/>
                      <a:pt x="113" y="23"/>
                    </a:cubicBezTo>
                    <a:cubicBezTo>
                      <a:pt x="89" y="23"/>
                      <a:pt x="89" y="23"/>
                      <a:pt x="89" y="23"/>
                    </a:cubicBezTo>
                    <a:cubicBezTo>
                      <a:pt x="114" y="45"/>
                      <a:pt x="114" y="45"/>
                      <a:pt x="114" y="45"/>
                    </a:cubicBezTo>
                    <a:cubicBezTo>
                      <a:pt x="127" y="45"/>
                      <a:pt x="127" y="45"/>
                      <a:pt x="127" y="45"/>
                    </a:cubicBezTo>
                    <a:cubicBezTo>
                      <a:pt x="110" y="30"/>
                      <a:pt x="110" y="30"/>
                      <a:pt x="110" y="30"/>
                    </a:cubicBezTo>
                    <a:cubicBezTo>
                      <a:pt x="114" y="30"/>
                      <a:pt x="114" y="30"/>
                      <a:pt x="114" y="30"/>
                    </a:cubicBezTo>
                    <a:close/>
                    <a:moveTo>
                      <a:pt x="23" y="45"/>
                    </a:moveTo>
                    <a:cubicBezTo>
                      <a:pt x="10" y="45"/>
                      <a:pt x="0" y="35"/>
                      <a:pt x="0" y="23"/>
                    </a:cubicBezTo>
                    <a:cubicBezTo>
                      <a:pt x="0" y="10"/>
                      <a:pt x="10" y="0"/>
                      <a:pt x="23" y="0"/>
                    </a:cubicBezTo>
                    <a:cubicBezTo>
                      <a:pt x="49" y="0"/>
                      <a:pt x="49" y="0"/>
                      <a:pt x="49" y="0"/>
                    </a:cubicBezTo>
                    <a:cubicBezTo>
                      <a:pt x="61" y="0"/>
                      <a:pt x="71" y="10"/>
                      <a:pt x="71" y="23"/>
                    </a:cubicBezTo>
                    <a:cubicBezTo>
                      <a:pt x="71" y="35"/>
                      <a:pt x="61" y="45"/>
                      <a:pt x="49" y="45"/>
                    </a:cubicBezTo>
                    <a:cubicBezTo>
                      <a:pt x="23" y="45"/>
                      <a:pt x="23" y="45"/>
                      <a:pt x="23" y="45"/>
                    </a:cubicBezTo>
                    <a:close/>
                    <a:moveTo>
                      <a:pt x="48" y="37"/>
                    </a:moveTo>
                    <a:cubicBezTo>
                      <a:pt x="56" y="37"/>
                      <a:pt x="63" y="31"/>
                      <a:pt x="63" y="23"/>
                    </a:cubicBezTo>
                    <a:cubicBezTo>
                      <a:pt x="63" y="15"/>
                      <a:pt x="56" y="8"/>
                      <a:pt x="48" y="8"/>
                    </a:cubicBezTo>
                    <a:cubicBezTo>
                      <a:pt x="23" y="8"/>
                      <a:pt x="23" y="8"/>
                      <a:pt x="23" y="8"/>
                    </a:cubicBezTo>
                    <a:cubicBezTo>
                      <a:pt x="15" y="8"/>
                      <a:pt x="9" y="15"/>
                      <a:pt x="9" y="23"/>
                    </a:cubicBezTo>
                    <a:cubicBezTo>
                      <a:pt x="9" y="31"/>
                      <a:pt x="15" y="37"/>
                      <a:pt x="23" y="37"/>
                    </a:cubicBezTo>
                    <a:cubicBezTo>
                      <a:pt x="48" y="37"/>
                      <a:pt x="48" y="37"/>
                      <a:pt x="48" y="37"/>
                    </a:cubicBezTo>
                    <a:close/>
                    <a:moveTo>
                      <a:pt x="212" y="45"/>
                    </a:moveTo>
                    <a:cubicBezTo>
                      <a:pt x="200" y="45"/>
                      <a:pt x="190" y="35"/>
                      <a:pt x="190" y="23"/>
                    </a:cubicBezTo>
                    <a:cubicBezTo>
                      <a:pt x="190" y="10"/>
                      <a:pt x="200" y="0"/>
                      <a:pt x="212" y="0"/>
                    </a:cubicBezTo>
                    <a:cubicBezTo>
                      <a:pt x="243" y="0"/>
                      <a:pt x="243" y="0"/>
                      <a:pt x="243" y="0"/>
                    </a:cubicBezTo>
                    <a:cubicBezTo>
                      <a:pt x="238" y="8"/>
                      <a:pt x="238" y="8"/>
                      <a:pt x="238" y="8"/>
                    </a:cubicBezTo>
                    <a:cubicBezTo>
                      <a:pt x="213" y="8"/>
                      <a:pt x="213" y="8"/>
                      <a:pt x="213" y="8"/>
                    </a:cubicBezTo>
                    <a:cubicBezTo>
                      <a:pt x="205" y="8"/>
                      <a:pt x="198" y="15"/>
                      <a:pt x="198" y="23"/>
                    </a:cubicBezTo>
                    <a:cubicBezTo>
                      <a:pt x="198" y="31"/>
                      <a:pt x="205" y="37"/>
                      <a:pt x="213" y="37"/>
                    </a:cubicBezTo>
                    <a:cubicBezTo>
                      <a:pt x="244" y="37"/>
                      <a:pt x="244" y="37"/>
                      <a:pt x="244" y="37"/>
                    </a:cubicBezTo>
                    <a:cubicBezTo>
                      <a:pt x="239" y="45"/>
                      <a:pt x="239" y="45"/>
                      <a:pt x="239" y="45"/>
                    </a:cubicBezTo>
                    <a:cubicBezTo>
                      <a:pt x="212" y="45"/>
                      <a:pt x="212" y="45"/>
                      <a:pt x="212" y="45"/>
                    </a:cubicBezTo>
                    <a:close/>
                    <a:moveTo>
                      <a:pt x="318" y="37"/>
                    </a:moveTo>
                    <a:cubicBezTo>
                      <a:pt x="311" y="37"/>
                      <a:pt x="306" y="33"/>
                      <a:pt x="304" y="27"/>
                    </a:cubicBezTo>
                    <a:cubicBezTo>
                      <a:pt x="341" y="27"/>
                      <a:pt x="341" y="27"/>
                      <a:pt x="341" y="27"/>
                    </a:cubicBezTo>
                    <a:cubicBezTo>
                      <a:pt x="346" y="19"/>
                      <a:pt x="346" y="19"/>
                      <a:pt x="346" y="19"/>
                    </a:cubicBezTo>
                    <a:cubicBezTo>
                      <a:pt x="304" y="19"/>
                      <a:pt x="304" y="19"/>
                      <a:pt x="304" y="19"/>
                    </a:cubicBezTo>
                    <a:cubicBezTo>
                      <a:pt x="305" y="13"/>
                      <a:pt x="311" y="8"/>
                      <a:pt x="318" y="8"/>
                    </a:cubicBezTo>
                    <a:cubicBezTo>
                      <a:pt x="343" y="8"/>
                      <a:pt x="343" y="8"/>
                      <a:pt x="343" y="8"/>
                    </a:cubicBezTo>
                    <a:cubicBezTo>
                      <a:pt x="348" y="0"/>
                      <a:pt x="348" y="0"/>
                      <a:pt x="348" y="0"/>
                    </a:cubicBezTo>
                    <a:cubicBezTo>
                      <a:pt x="317" y="0"/>
                      <a:pt x="317" y="0"/>
                      <a:pt x="317" y="0"/>
                    </a:cubicBezTo>
                    <a:cubicBezTo>
                      <a:pt x="305" y="0"/>
                      <a:pt x="295" y="10"/>
                      <a:pt x="295" y="23"/>
                    </a:cubicBezTo>
                    <a:cubicBezTo>
                      <a:pt x="295" y="35"/>
                      <a:pt x="305" y="45"/>
                      <a:pt x="317" y="45"/>
                    </a:cubicBezTo>
                    <a:cubicBezTo>
                      <a:pt x="344" y="45"/>
                      <a:pt x="344" y="45"/>
                      <a:pt x="344" y="45"/>
                    </a:cubicBezTo>
                    <a:cubicBezTo>
                      <a:pt x="349" y="37"/>
                      <a:pt x="349" y="37"/>
                      <a:pt x="349" y="37"/>
                    </a:cubicBezTo>
                    <a:cubicBezTo>
                      <a:pt x="318" y="37"/>
                      <a:pt x="318" y="37"/>
                      <a:pt x="318" y="37"/>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2" rIns="91384" bIns="4569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76" name="Freeform 88"/>
              <p:cNvSpPr>
                <a:spLocks noEditPoints="1"/>
              </p:cNvSpPr>
              <p:nvPr/>
            </p:nvSpPr>
            <p:spPr bwMode="auto">
              <a:xfrm>
                <a:off x="3962401" y="1355725"/>
                <a:ext cx="36513" cy="38100"/>
              </a:xfrm>
              <a:custGeom>
                <a:avLst/>
                <a:gdLst>
                  <a:gd name="T0" fmla="*/ 1 w 10"/>
                  <a:gd name="T1" fmla="*/ 5 h 10"/>
                  <a:gd name="T2" fmla="*/ 5 w 10"/>
                  <a:gd name="T3" fmla="*/ 1 h 10"/>
                  <a:gd name="T4" fmla="*/ 9 w 10"/>
                  <a:gd name="T5" fmla="*/ 5 h 10"/>
                  <a:gd name="T6" fmla="*/ 5 w 10"/>
                  <a:gd name="T7" fmla="*/ 9 h 10"/>
                  <a:gd name="T8" fmla="*/ 1 w 10"/>
                  <a:gd name="T9" fmla="*/ 5 h 10"/>
                  <a:gd name="T10" fmla="*/ 5 w 10"/>
                  <a:gd name="T11" fmla="*/ 10 h 10"/>
                  <a:gd name="T12" fmla="*/ 10 w 10"/>
                  <a:gd name="T13" fmla="*/ 5 h 10"/>
                  <a:gd name="T14" fmla="*/ 5 w 10"/>
                  <a:gd name="T15" fmla="*/ 0 h 10"/>
                  <a:gd name="T16" fmla="*/ 0 w 10"/>
                  <a:gd name="T17" fmla="*/ 5 h 10"/>
                  <a:gd name="T18" fmla="*/ 5 w 10"/>
                  <a:gd name="T19" fmla="*/ 10 h 10"/>
                  <a:gd name="T20" fmla="*/ 4 w 10"/>
                  <a:gd name="T21" fmla="*/ 2 h 10"/>
                  <a:gd name="T22" fmla="*/ 6 w 10"/>
                  <a:gd name="T23" fmla="*/ 2 h 10"/>
                  <a:gd name="T24" fmla="*/ 7 w 10"/>
                  <a:gd name="T25" fmla="*/ 4 h 10"/>
                  <a:gd name="T26" fmla="*/ 7 w 10"/>
                  <a:gd name="T27" fmla="*/ 4 h 10"/>
                  <a:gd name="T28" fmla="*/ 6 w 10"/>
                  <a:gd name="T29" fmla="*/ 5 h 10"/>
                  <a:gd name="T30" fmla="*/ 6 w 10"/>
                  <a:gd name="T31" fmla="*/ 5 h 10"/>
                  <a:gd name="T32" fmla="*/ 7 w 10"/>
                  <a:gd name="T33" fmla="*/ 8 h 10"/>
                  <a:gd name="T34" fmla="*/ 6 w 10"/>
                  <a:gd name="T35" fmla="*/ 8 h 10"/>
                  <a:gd name="T36" fmla="*/ 5 w 10"/>
                  <a:gd name="T37" fmla="*/ 5 h 10"/>
                  <a:gd name="T38" fmla="*/ 4 w 10"/>
                  <a:gd name="T39" fmla="*/ 5 h 10"/>
                  <a:gd name="T40" fmla="*/ 4 w 10"/>
                  <a:gd name="T41" fmla="*/ 8 h 10"/>
                  <a:gd name="T42" fmla="*/ 3 w 10"/>
                  <a:gd name="T43" fmla="*/ 8 h 10"/>
                  <a:gd name="T44" fmla="*/ 3 w 10"/>
                  <a:gd name="T45" fmla="*/ 2 h 10"/>
                  <a:gd name="T46" fmla="*/ 4 w 10"/>
                  <a:gd name="T47" fmla="*/ 2 h 10"/>
                  <a:gd name="T48" fmla="*/ 5 w 10"/>
                  <a:gd name="T49" fmla="*/ 4 h 10"/>
                  <a:gd name="T50" fmla="*/ 6 w 10"/>
                  <a:gd name="T51" fmla="*/ 4 h 10"/>
                  <a:gd name="T52" fmla="*/ 6 w 10"/>
                  <a:gd name="T53" fmla="*/ 4 h 10"/>
                  <a:gd name="T54" fmla="*/ 5 w 10"/>
                  <a:gd name="T55" fmla="*/ 3 h 10"/>
                  <a:gd name="T56" fmla="*/ 4 w 10"/>
                  <a:gd name="T57" fmla="*/ 3 h 10"/>
                  <a:gd name="T58" fmla="*/ 4 w 10"/>
                  <a:gd name="T59" fmla="*/ 3 h 10"/>
                  <a:gd name="T60" fmla="*/ 4 w 10"/>
                  <a:gd name="T61" fmla="*/ 4 h 10"/>
                  <a:gd name="T62" fmla="*/ 5 w 10"/>
                  <a:gd name="T63"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10">
                    <a:moveTo>
                      <a:pt x="1" y="5"/>
                    </a:moveTo>
                    <a:cubicBezTo>
                      <a:pt x="1" y="3"/>
                      <a:pt x="3" y="1"/>
                      <a:pt x="5" y="1"/>
                    </a:cubicBezTo>
                    <a:cubicBezTo>
                      <a:pt x="7" y="1"/>
                      <a:pt x="9" y="3"/>
                      <a:pt x="9" y="5"/>
                    </a:cubicBezTo>
                    <a:cubicBezTo>
                      <a:pt x="9" y="7"/>
                      <a:pt x="7" y="9"/>
                      <a:pt x="5" y="9"/>
                    </a:cubicBezTo>
                    <a:cubicBezTo>
                      <a:pt x="3" y="9"/>
                      <a:pt x="1" y="7"/>
                      <a:pt x="1" y="5"/>
                    </a:cubicBezTo>
                    <a:close/>
                    <a:moveTo>
                      <a:pt x="5" y="10"/>
                    </a:moveTo>
                    <a:cubicBezTo>
                      <a:pt x="8" y="10"/>
                      <a:pt x="10" y="8"/>
                      <a:pt x="10" y="5"/>
                    </a:cubicBezTo>
                    <a:cubicBezTo>
                      <a:pt x="10" y="2"/>
                      <a:pt x="8" y="0"/>
                      <a:pt x="5" y="0"/>
                    </a:cubicBezTo>
                    <a:cubicBezTo>
                      <a:pt x="2" y="0"/>
                      <a:pt x="0" y="2"/>
                      <a:pt x="0" y="5"/>
                    </a:cubicBezTo>
                    <a:cubicBezTo>
                      <a:pt x="0" y="8"/>
                      <a:pt x="2" y="10"/>
                      <a:pt x="5" y="10"/>
                    </a:cubicBezTo>
                    <a:close/>
                    <a:moveTo>
                      <a:pt x="4" y="2"/>
                    </a:moveTo>
                    <a:cubicBezTo>
                      <a:pt x="5" y="2"/>
                      <a:pt x="5" y="2"/>
                      <a:pt x="6" y="2"/>
                    </a:cubicBezTo>
                    <a:cubicBezTo>
                      <a:pt x="7" y="2"/>
                      <a:pt x="7" y="3"/>
                      <a:pt x="7" y="4"/>
                    </a:cubicBezTo>
                    <a:cubicBezTo>
                      <a:pt x="7" y="4"/>
                      <a:pt x="7" y="4"/>
                      <a:pt x="7" y="4"/>
                    </a:cubicBezTo>
                    <a:cubicBezTo>
                      <a:pt x="7" y="4"/>
                      <a:pt x="7" y="5"/>
                      <a:pt x="6" y="5"/>
                    </a:cubicBezTo>
                    <a:cubicBezTo>
                      <a:pt x="6" y="5"/>
                      <a:pt x="6" y="5"/>
                      <a:pt x="6" y="5"/>
                    </a:cubicBezTo>
                    <a:cubicBezTo>
                      <a:pt x="7" y="8"/>
                      <a:pt x="7" y="8"/>
                      <a:pt x="7" y="8"/>
                    </a:cubicBezTo>
                    <a:cubicBezTo>
                      <a:pt x="6" y="8"/>
                      <a:pt x="6" y="8"/>
                      <a:pt x="6" y="8"/>
                    </a:cubicBezTo>
                    <a:cubicBezTo>
                      <a:pt x="5" y="5"/>
                      <a:pt x="5" y="5"/>
                      <a:pt x="5" y="5"/>
                    </a:cubicBezTo>
                    <a:cubicBezTo>
                      <a:pt x="4" y="5"/>
                      <a:pt x="4" y="5"/>
                      <a:pt x="4" y="5"/>
                    </a:cubicBezTo>
                    <a:cubicBezTo>
                      <a:pt x="4" y="8"/>
                      <a:pt x="4" y="8"/>
                      <a:pt x="4" y="8"/>
                    </a:cubicBezTo>
                    <a:cubicBezTo>
                      <a:pt x="3" y="8"/>
                      <a:pt x="3" y="8"/>
                      <a:pt x="3" y="8"/>
                    </a:cubicBezTo>
                    <a:cubicBezTo>
                      <a:pt x="3" y="2"/>
                      <a:pt x="3" y="2"/>
                      <a:pt x="3" y="2"/>
                    </a:cubicBezTo>
                    <a:cubicBezTo>
                      <a:pt x="4" y="2"/>
                      <a:pt x="4" y="2"/>
                      <a:pt x="4" y="2"/>
                    </a:cubicBezTo>
                    <a:close/>
                    <a:moveTo>
                      <a:pt x="5" y="4"/>
                    </a:moveTo>
                    <a:cubicBezTo>
                      <a:pt x="5" y="4"/>
                      <a:pt x="5" y="4"/>
                      <a:pt x="6" y="4"/>
                    </a:cubicBezTo>
                    <a:cubicBezTo>
                      <a:pt x="6" y="4"/>
                      <a:pt x="6" y="4"/>
                      <a:pt x="6" y="4"/>
                    </a:cubicBezTo>
                    <a:cubicBezTo>
                      <a:pt x="6" y="3"/>
                      <a:pt x="6" y="3"/>
                      <a:pt x="5" y="3"/>
                    </a:cubicBezTo>
                    <a:cubicBezTo>
                      <a:pt x="5" y="3"/>
                      <a:pt x="5" y="3"/>
                      <a:pt x="4" y="3"/>
                    </a:cubicBezTo>
                    <a:cubicBezTo>
                      <a:pt x="4" y="3"/>
                      <a:pt x="4" y="3"/>
                      <a:pt x="4" y="3"/>
                    </a:cubicBezTo>
                    <a:cubicBezTo>
                      <a:pt x="4" y="4"/>
                      <a:pt x="4" y="4"/>
                      <a:pt x="4" y="4"/>
                    </a:cubicBezTo>
                    <a:cubicBezTo>
                      <a:pt x="5" y="4"/>
                      <a:pt x="5" y="4"/>
                      <a:pt x="5" y="4"/>
                    </a:cubicBezTo>
                    <a:close/>
                  </a:path>
                </a:pathLst>
              </a:custGeom>
              <a:solidFill>
                <a:srgbClr val="E600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4" tIns="45692" rIns="91384" bIns="45692"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grpSp>
        <p:cxnSp>
          <p:nvCxnSpPr>
            <p:cNvPr id="33" name="Straight Arrow Connector 193"/>
            <p:cNvCxnSpPr/>
            <p:nvPr/>
          </p:nvCxnSpPr>
          <p:spPr>
            <a:xfrm>
              <a:off x="1193999" y="1963713"/>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34" name="Straight Arrow Connector 194"/>
            <p:cNvCxnSpPr/>
            <p:nvPr/>
          </p:nvCxnSpPr>
          <p:spPr>
            <a:xfrm>
              <a:off x="1846829" y="1963713"/>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35" name="Straight Arrow Connector 195"/>
            <p:cNvCxnSpPr/>
            <p:nvPr/>
          </p:nvCxnSpPr>
          <p:spPr>
            <a:xfrm>
              <a:off x="2486902" y="1963713"/>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36" name="Straight Arrow Connector 196"/>
            <p:cNvCxnSpPr/>
            <p:nvPr/>
          </p:nvCxnSpPr>
          <p:spPr>
            <a:xfrm>
              <a:off x="3138570" y="1963713"/>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37" name="Straight Arrow Connector 197"/>
            <p:cNvCxnSpPr/>
            <p:nvPr/>
          </p:nvCxnSpPr>
          <p:spPr>
            <a:xfrm>
              <a:off x="4865390" y="1963713"/>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38" name="Straight Arrow Connector 198"/>
            <p:cNvCxnSpPr/>
            <p:nvPr/>
          </p:nvCxnSpPr>
          <p:spPr>
            <a:xfrm>
              <a:off x="3733257" y="1963713"/>
              <a:ext cx="0" cy="248840"/>
            </a:xfrm>
            <a:prstGeom prst="straightConnector1">
              <a:avLst/>
            </a:prstGeom>
            <a:noFill/>
            <a:ln w="25400" cap="flat" cmpd="sng" algn="ctr">
              <a:solidFill>
                <a:srgbClr val="1F497D">
                  <a:lumMod val="40000"/>
                  <a:lumOff val="60000"/>
                </a:srgbClr>
              </a:solidFill>
              <a:prstDash val="solid"/>
              <a:tailEnd type="arrow"/>
            </a:ln>
            <a:effectLst/>
          </p:spPr>
        </p:cxnSp>
        <p:sp>
          <p:nvSpPr>
            <p:cNvPr id="39" name="TextBox 217"/>
            <p:cNvSpPr txBox="1"/>
            <p:nvPr/>
          </p:nvSpPr>
          <p:spPr>
            <a:xfrm>
              <a:off x="4601829" y="1802328"/>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0" name="TextBox 218"/>
            <p:cNvSpPr txBox="1"/>
            <p:nvPr/>
          </p:nvSpPr>
          <p:spPr>
            <a:xfrm>
              <a:off x="3478908" y="1802328"/>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1" name="TextBox 219"/>
            <p:cNvSpPr txBox="1"/>
            <p:nvPr/>
          </p:nvSpPr>
          <p:spPr>
            <a:xfrm>
              <a:off x="2856152" y="1802328"/>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2" name="TextBox 220"/>
            <p:cNvSpPr txBox="1"/>
            <p:nvPr/>
          </p:nvSpPr>
          <p:spPr>
            <a:xfrm>
              <a:off x="2240329" y="1802328"/>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3" name="TextBox 221"/>
            <p:cNvSpPr txBox="1"/>
            <p:nvPr/>
          </p:nvSpPr>
          <p:spPr>
            <a:xfrm>
              <a:off x="1582838" y="1802328"/>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4" name="TextBox 222"/>
            <p:cNvSpPr txBox="1"/>
            <p:nvPr/>
          </p:nvSpPr>
          <p:spPr>
            <a:xfrm>
              <a:off x="939221" y="1802328"/>
              <a:ext cx="517537"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5" name="Rectangle 208"/>
            <p:cNvSpPr/>
            <p:nvPr/>
          </p:nvSpPr>
          <p:spPr>
            <a:xfrm>
              <a:off x="901686" y="2448688"/>
              <a:ext cx="4809945" cy="500296"/>
            </a:xfrm>
            <a:prstGeom prst="rect">
              <a:avLst/>
            </a:prstGeom>
            <a:solidFill>
              <a:srgbClr val="4F81BD"/>
            </a:solidFill>
            <a:ln w="9525" cap="flat" cmpd="sng" algn="ctr">
              <a:noFill/>
              <a:prstDash val="solid"/>
            </a:ln>
            <a:effectLst/>
          </p:spPr>
          <p:txBody>
            <a:bodyPr rtlCol="0" anchor="b"/>
            <a:lstStyle/>
            <a:p>
              <a:pPr marL="0" marR="0" lvl="0" indent="0" algn="ctr" defTabSz="914400" eaLnBrk="1" fontAlgn="auto" latinLnBrk="0" hangingPunct="1">
                <a:lnSpc>
                  <a:spcPct val="15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46" name="Rectangle 209"/>
            <p:cNvSpPr/>
            <p:nvPr/>
          </p:nvSpPr>
          <p:spPr>
            <a:xfrm>
              <a:off x="1808014" y="2406123"/>
              <a:ext cx="3003824" cy="535588"/>
            </a:xfrm>
            <a:prstGeom prst="rect">
              <a:avLst/>
            </a:prstGeom>
          </p:spPr>
          <p:txBody>
            <a:bodyPr wrap="square">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CONTROLLER</a:t>
              </a:r>
              <a:endParaRPr kumimoji="0" lang="en-US" sz="105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a:p>
              <a:pPr marL="0" marR="0" lvl="0" indent="0" algn="ctr" defTabSz="914400" eaLnBrk="1" fontAlgn="auto" latinLnBrk="0" hangingPunct="1">
                <a:lnSpc>
                  <a:spcPct val="150000"/>
                </a:lnSpc>
                <a:spcBef>
                  <a:spcPts val="0"/>
                </a:spcBef>
                <a:spcAft>
                  <a:spcPts val="0"/>
                </a:spcAft>
                <a:buClrTx/>
                <a:buSzTx/>
                <a:buFontTx/>
                <a:buNone/>
                <a:tabLst/>
                <a:defRPr/>
              </a:pPr>
              <a:r>
                <a:rPr kumimoji="0" lang="en-US" sz="7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Discovery, Pooling, Lifecycle, Data Protection</a:t>
              </a:r>
            </a:p>
          </p:txBody>
        </p:sp>
        <p:sp>
          <p:nvSpPr>
            <p:cNvPr id="47" name="Rectangle 207"/>
            <p:cNvSpPr/>
            <p:nvPr/>
          </p:nvSpPr>
          <p:spPr>
            <a:xfrm>
              <a:off x="901686" y="2275768"/>
              <a:ext cx="4809945" cy="217816"/>
            </a:xfrm>
            <a:prstGeom prst="rect">
              <a:avLst/>
            </a:prstGeom>
            <a:solidFill>
              <a:srgbClr val="1F497D">
                <a:lumMod val="40000"/>
                <a:lumOff val="6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API</a:t>
              </a:r>
              <a:endParaRPr kumimoji="0" lang="en-US" sz="11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cxnSp>
          <p:nvCxnSpPr>
            <p:cNvPr id="48" name="Straight Arrow Connector 211"/>
            <p:cNvCxnSpPr/>
            <p:nvPr/>
          </p:nvCxnSpPr>
          <p:spPr>
            <a:xfrm>
              <a:off x="4306199" y="1960212"/>
              <a:ext cx="0" cy="248840"/>
            </a:xfrm>
            <a:prstGeom prst="straightConnector1">
              <a:avLst/>
            </a:prstGeom>
            <a:noFill/>
            <a:ln w="25400" cap="flat" cmpd="sng" algn="ctr">
              <a:solidFill>
                <a:srgbClr val="1F497D">
                  <a:lumMod val="40000"/>
                  <a:lumOff val="60000"/>
                </a:srgbClr>
              </a:solidFill>
              <a:prstDash val="solid"/>
              <a:tailEnd type="arrow"/>
            </a:ln>
            <a:effectLst/>
          </p:spPr>
        </p:cxnSp>
        <p:sp>
          <p:nvSpPr>
            <p:cNvPr id="49" name="TextBox 227"/>
            <p:cNvSpPr txBox="1"/>
            <p:nvPr/>
          </p:nvSpPr>
          <p:spPr>
            <a:xfrm>
              <a:off x="4042638" y="1798827"/>
              <a:ext cx="517536" cy="148483"/>
            </a:xfrm>
            <a:prstGeom prst="rect">
              <a:avLst/>
            </a:prstGeom>
            <a:solidFill>
              <a:srgbClr val="1F497D">
                <a:lumMod val="40000"/>
                <a:lumOff val="60000"/>
              </a:srgbClr>
            </a:soli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Plug-in</a:t>
              </a:r>
              <a:endParaRPr kumimoji="0" lang="en-US" sz="4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cxnSp>
          <p:nvCxnSpPr>
            <p:cNvPr id="50" name="Straight Arrow Connector 213"/>
            <p:cNvCxnSpPr/>
            <p:nvPr/>
          </p:nvCxnSpPr>
          <p:spPr>
            <a:xfrm>
              <a:off x="5417634" y="1960216"/>
              <a:ext cx="0" cy="248840"/>
            </a:xfrm>
            <a:prstGeom prst="straightConnector1">
              <a:avLst/>
            </a:prstGeom>
            <a:noFill/>
            <a:ln w="25400" cap="flat" cmpd="sng" algn="ctr">
              <a:solidFill>
                <a:srgbClr val="1F497D">
                  <a:lumMod val="40000"/>
                  <a:lumOff val="60000"/>
                </a:srgbClr>
              </a:solidFill>
              <a:prstDash val="solid"/>
              <a:tailEnd type="arrow"/>
            </a:ln>
            <a:effectLst/>
          </p:spPr>
        </p:cxnSp>
        <p:sp>
          <p:nvSpPr>
            <p:cNvPr id="51" name="Rectangle 215"/>
            <p:cNvSpPr/>
            <p:nvPr/>
          </p:nvSpPr>
          <p:spPr>
            <a:xfrm>
              <a:off x="901686" y="2885976"/>
              <a:ext cx="4809945" cy="346754"/>
            </a:xfrm>
            <a:prstGeom prst="rect">
              <a:avLst/>
            </a:prstGeom>
            <a:solidFill>
              <a:srgbClr val="1F497D">
                <a:lumMod val="40000"/>
                <a:lumOff val="60000"/>
              </a:srgbClr>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52" name="Rectangle 217"/>
            <p:cNvSpPr/>
            <p:nvPr/>
          </p:nvSpPr>
          <p:spPr>
            <a:xfrm>
              <a:off x="1872953" y="2981628"/>
              <a:ext cx="795794" cy="253153"/>
            </a:xfrm>
            <a:prstGeom prst="rect">
              <a:avLst/>
            </a:prstGeom>
            <a:solidFill>
              <a:srgbClr val="4F81BD"/>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OpenStack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smtClean="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Drivers</a:t>
              </a:r>
              <a:endParaRPr kumimoji="0" lang="en-US" sz="6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53" name="Rectangle 219"/>
            <p:cNvSpPr/>
            <p:nvPr/>
          </p:nvSpPr>
          <p:spPr>
            <a:xfrm>
              <a:off x="2908760" y="2981628"/>
              <a:ext cx="795794" cy="253153"/>
            </a:xfrm>
            <a:prstGeom prst="rect">
              <a:avLst/>
            </a:prstGeom>
            <a:solidFill>
              <a:srgbClr val="4F81BD"/>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OpenSDS native</a:t>
              </a:r>
              <a:endParaRPr kumimoji="0" lang="en-US" sz="9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54" name="Rectangle 220"/>
            <p:cNvSpPr/>
            <p:nvPr/>
          </p:nvSpPr>
          <p:spPr>
            <a:xfrm>
              <a:off x="3895442" y="2981628"/>
              <a:ext cx="795794" cy="253153"/>
            </a:xfrm>
            <a:prstGeom prst="rect">
              <a:avLst/>
            </a:prstGeom>
            <a:solidFill>
              <a:srgbClr val="4F81BD"/>
            </a:solidFill>
            <a:ln w="254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Other </a:t>
              </a:r>
              <a:r>
                <a:rPr kumimoji="0" lang="en-US" sz="600" b="1" i="0" u="none" strike="noStrike" kern="0" cap="none" spc="0" normalizeH="0" baseline="0" noProof="0" dirty="0" smtClean="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rPr>
                <a:t>Drivers</a:t>
              </a:r>
              <a:endParaRPr kumimoji="0" lang="en-US" sz="900" b="1" i="0" u="none" strike="noStrike" kern="0" cap="none" spc="0" normalizeH="0" baseline="0" noProof="0" dirty="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cxnSp>
          <p:nvCxnSpPr>
            <p:cNvPr id="55" name="Straight Arrow Connector 221"/>
            <p:cNvCxnSpPr/>
            <p:nvPr/>
          </p:nvCxnSpPr>
          <p:spPr>
            <a:xfrm>
              <a:off x="1591896" y="3255257"/>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56" name="Straight Arrow Connector 222"/>
            <p:cNvCxnSpPr/>
            <p:nvPr/>
          </p:nvCxnSpPr>
          <p:spPr>
            <a:xfrm>
              <a:off x="3475090" y="3255257"/>
              <a:ext cx="0" cy="248840"/>
            </a:xfrm>
            <a:prstGeom prst="straightConnector1">
              <a:avLst/>
            </a:prstGeom>
            <a:noFill/>
            <a:ln w="25400" cap="flat" cmpd="sng" algn="ctr">
              <a:solidFill>
                <a:srgbClr val="1F497D">
                  <a:lumMod val="40000"/>
                  <a:lumOff val="60000"/>
                </a:srgbClr>
              </a:solidFill>
              <a:prstDash val="solid"/>
              <a:tailEnd type="arrow"/>
            </a:ln>
            <a:effectLst/>
          </p:spPr>
        </p:cxnSp>
        <p:cxnSp>
          <p:nvCxnSpPr>
            <p:cNvPr id="57" name="Straight Arrow Connector 224"/>
            <p:cNvCxnSpPr/>
            <p:nvPr/>
          </p:nvCxnSpPr>
          <p:spPr>
            <a:xfrm>
              <a:off x="5244985" y="3255257"/>
              <a:ext cx="0" cy="248840"/>
            </a:xfrm>
            <a:prstGeom prst="straightConnector1">
              <a:avLst/>
            </a:prstGeom>
            <a:noFill/>
            <a:ln w="25400" cap="flat" cmpd="sng" algn="ctr">
              <a:solidFill>
                <a:srgbClr val="1F497D">
                  <a:lumMod val="40000"/>
                  <a:lumOff val="60000"/>
                </a:srgbClr>
              </a:solidFill>
              <a:prstDash val="solid"/>
              <a:tailEnd type="arrow"/>
            </a:ln>
            <a:effectLst/>
          </p:spPr>
        </p:cxnSp>
        <p:grpSp>
          <p:nvGrpSpPr>
            <p:cNvPr id="58" name="Group 124"/>
            <p:cNvGrpSpPr/>
            <p:nvPr/>
          </p:nvGrpSpPr>
          <p:grpSpPr>
            <a:xfrm>
              <a:off x="5335361" y="1682549"/>
              <a:ext cx="137263" cy="135672"/>
              <a:chOff x="8585946" y="1319471"/>
              <a:chExt cx="140066" cy="176171"/>
            </a:xfrm>
          </p:grpSpPr>
          <p:sp>
            <p:nvSpPr>
              <p:cNvPr id="73" name="Rectangle 125"/>
              <p:cNvSpPr/>
              <p:nvPr/>
            </p:nvSpPr>
            <p:spPr>
              <a:xfrm>
                <a:off x="8585946" y="1319471"/>
                <a:ext cx="118023" cy="149333"/>
              </a:xfrm>
              <a:prstGeom prst="rect">
                <a:avLst/>
              </a:prstGeom>
              <a:no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74" name="Rectangle 126"/>
              <p:cNvSpPr/>
              <p:nvPr/>
            </p:nvSpPr>
            <p:spPr>
              <a:xfrm>
                <a:off x="8607989" y="1346309"/>
                <a:ext cx="118023" cy="149333"/>
              </a:xfrm>
              <a:prstGeom prst="rect">
                <a:avLst/>
              </a:prstGeom>
              <a:noFill/>
              <a:ln w="1270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grpSp>
        <p:sp>
          <p:nvSpPr>
            <p:cNvPr id="59" name="TextBox 239"/>
            <p:cNvSpPr txBox="1"/>
            <p:nvPr/>
          </p:nvSpPr>
          <p:spPr>
            <a:xfrm>
              <a:off x="5109778" y="1785582"/>
              <a:ext cx="614153" cy="17852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IT Integration</a:t>
              </a:r>
            </a:p>
          </p:txBody>
        </p:sp>
        <p:sp>
          <p:nvSpPr>
            <p:cNvPr id="60" name="云形 59"/>
            <p:cNvSpPr/>
            <p:nvPr/>
          </p:nvSpPr>
          <p:spPr>
            <a:xfrm>
              <a:off x="2741748" y="3690764"/>
              <a:ext cx="1298952" cy="454972"/>
            </a:xfrm>
            <a:prstGeom prst="cloud">
              <a:avLst/>
            </a:prstGeom>
            <a:solidFill>
              <a:schemeClr val="tx2">
                <a:lumMod val="40000"/>
                <a:lumOff val="60000"/>
              </a:schemeClr>
            </a:solidFill>
            <a:ln w="3175" cap="flat" cmpd="sng">
              <a:solidFill>
                <a:schemeClr val="bg1"/>
              </a:solidFill>
              <a:prstDash val="solid"/>
              <a:miter lim="800000"/>
              <a:headEnd type="none" w="sm" len="sm"/>
              <a:tailEnd type="none" w="sm" len="sm"/>
            </a:ln>
          </p:spPr>
          <p:txBody>
            <a:bodyPr spcFirstLastPara="1" wrap="square" lIns="68575" tIns="34275" rIns="68575" bIns="34275" anchor="ctr" anchorCtr="0">
              <a:noAutofit/>
            </a:bodyPr>
            <a:lstStyle/>
            <a:p>
              <a:pPr algn="ctr"/>
              <a:r>
                <a:rPr lang="en-US" altLang="zh-CN" sz="800" b="1" dirty="0" smtClean="0">
                  <a:solidFill>
                    <a:schemeClr val="bg1"/>
                  </a:solidFill>
                  <a:latin typeface="Arial" panose="020B0604020202020204" pitchFamily="34" charset="0"/>
                  <a:ea typeface="方正兰亭细黑_GBK" panose="02000000000000000000" pitchFamily="2" charset="-122"/>
                  <a:cs typeface="Arial" panose="020B0604020202020204" pitchFamily="34" charset="0"/>
                </a:rPr>
                <a:t>Private Clouds</a:t>
              </a:r>
              <a:endParaRPr lang="zh-CN" altLang="en-US" sz="800" b="1" dirty="0">
                <a:solidFill>
                  <a:schemeClr val="bg1"/>
                </a:solidFill>
                <a:latin typeface="Arial" panose="020B0604020202020204" pitchFamily="34" charset="0"/>
                <a:ea typeface="方正兰亭细黑_GBK" panose="02000000000000000000" pitchFamily="2" charset="-122"/>
                <a:cs typeface="Arial" panose="020B0604020202020204" pitchFamily="34" charset="0"/>
              </a:endParaRPr>
            </a:p>
          </p:txBody>
        </p:sp>
        <p:pic>
          <p:nvPicPr>
            <p:cNvPr id="61" name="图片 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402597" y="3706287"/>
              <a:ext cx="190173" cy="190173"/>
            </a:xfrm>
            <a:prstGeom prst="rect">
              <a:avLst/>
            </a:prstGeom>
          </p:spPr>
        </p:pic>
        <p:pic>
          <p:nvPicPr>
            <p:cNvPr id="62" name="图片 6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727960" y="3698967"/>
              <a:ext cx="485623" cy="182488"/>
            </a:xfrm>
            <a:prstGeom prst="rect">
              <a:avLst/>
            </a:prstGeom>
          </p:spPr>
        </p:pic>
        <p:pic>
          <p:nvPicPr>
            <p:cNvPr id="63" name="图片 6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32438" y="3927024"/>
              <a:ext cx="540061" cy="167419"/>
            </a:xfrm>
            <a:prstGeom prst="rect">
              <a:avLst/>
            </a:prstGeom>
          </p:spPr>
        </p:pic>
        <p:sp>
          <p:nvSpPr>
            <p:cNvPr id="64" name="TextBox 208"/>
            <p:cNvSpPr txBox="1"/>
            <p:nvPr/>
          </p:nvSpPr>
          <p:spPr>
            <a:xfrm>
              <a:off x="1062847" y="4200177"/>
              <a:ext cx="902987" cy="2499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Data Center</a:t>
              </a:r>
              <a:endPar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65" name="TextBox 208"/>
            <p:cNvSpPr txBox="1"/>
            <p:nvPr/>
          </p:nvSpPr>
          <p:spPr>
            <a:xfrm>
              <a:off x="4774627" y="4200177"/>
              <a:ext cx="963795" cy="2499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Public Cloud</a:t>
              </a:r>
              <a:endPar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sp>
          <p:nvSpPr>
            <p:cNvPr id="66" name="TextBox 208"/>
            <p:cNvSpPr txBox="1"/>
            <p:nvPr/>
          </p:nvSpPr>
          <p:spPr>
            <a:xfrm>
              <a:off x="2909990" y="4200177"/>
              <a:ext cx="1018902" cy="24994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1" i="0" u="none" strike="noStrike" kern="0" cap="none" spc="0" normalizeH="0" baseline="0" noProof="0" dirty="0" smtClean="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rPr>
                <a:t>Private Cloud</a:t>
              </a:r>
              <a:endParaRPr kumimoji="0" lang="en-US" sz="800" b="1" i="0" u="none" strike="noStrike" kern="0" cap="none" spc="0" normalizeH="0" baseline="0" noProof="0" dirty="0">
                <a:ln>
                  <a:noFill/>
                </a:ln>
                <a:solidFill>
                  <a:sysClr val="windowText" lastClr="000000"/>
                </a:solidFill>
                <a:effectLst/>
                <a:uLnTx/>
                <a:uFillTx/>
                <a:latin typeface="Arial" panose="020B0604020202020204" pitchFamily="34" charset="0"/>
                <a:ea typeface="方正兰亭细黑_GBK" panose="02000000000000000000" pitchFamily="2" charset="-122"/>
                <a:cs typeface="Arial" panose="020B0604020202020204" pitchFamily="34" charset="0"/>
              </a:endParaRPr>
            </a:p>
          </p:txBody>
        </p:sp>
        <p:grpSp>
          <p:nvGrpSpPr>
            <p:cNvPr id="67" name="组合 66"/>
            <p:cNvGrpSpPr/>
            <p:nvPr/>
          </p:nvGrpSpPr>
          <p:grpSpPr>
            <a:xfrm>
              <a:off x="4059548" y="3861943"/>
              <a:ext cx="332300" cy="219506"/>
              <a:chOff x="6700974" y="1093724"/>
              <a:chExt cx="765044" cy="967766"/>
            </a:xfrm>
          </p:grpSpPr>
          <p:pic>
            <p:nvPicPr>
              <p:cNvPr id="71" name="Picture 23" descr="F:\2012项目\美化图标\项目\2\小丹\修改项目\71\弯箭头（橙）.png"/>
              <p:cNvPicPr>
                <a:picLocks noChangeAspect="1" noChangeArrowheads="1"/>
              </p:cNvPicPr>
              <p:nvPr/>
            </p:nvPicPr>
            <p:blipFill>
              <a:blip r:embed="rId22" cstate="print"/>
              <a:srcRect/>
              <a:stretch>
                <a:fillRect/>
              </a:stretch>
            </p:blipFill>
            <p:spPr bwMode="auto">
              <a:xfrm rot="3634936">
                <a:off x="6616292" y="1178406"/>
                <a:ext cx="693249" cy="523886"/>
              </a:xfrm>
              <a:prstGeom prst="rect">
                <a:avLst/>
              </a:prstGeom>
              <a:noFill/>
              <a:ln w="9525">
                <a:noFill/>
                <a:miter lim="800000"/>
                <a:headEnd/>
                <a:tailEnd/>
              </a:ln>
            </p:spPr>
          </p:pic>
          <p:pic>
            <p:nvPicPr>
              <p:cNvPr id="72" name="Picture 23" descr="F:\2012项目\美化图标\项目\2\小丹\修改项目\71\弯箭头（橙）.png"/>
              <p:cNvPicPr>
                <a:picLocks noChangeAspect="1" noChangeArrowheads="1"/>
              </p:cNvPicPr>
              <p:nvPr/>
            </p:nvPicPr>
            <p:blipFill>
              <a:blip r:embed="rId22" cstate="print"/>
              <a:srcRect/>
              <a:stretch>
                <a:fillRect/>
              </a:stretch>
            </p:blipFill>
            <p:spPr bwMode="auto">
              <a:xfrm rot="14619088">
                <a:off x="6857450" y="1452922"/>
                <a:ext cx="693249" cy="523887"/>
              </a:xfrm>
              <a:prstGeom prst="rect">
                <a:avLst/>
              </a:prstGeom>
              <a:noFill/>
              <a:ln w="9525">
                <a:noFill/>
                <a:miter lim="800000"/>
                <a:headEnd/>
                <a:tailEnd/>
              </a:ln>
            </p:spPr>
          </p:pic>
        </p:grpSp>
        <p:grpSp>
          <p:nvGrpSpPr>
            <p:cNvPr id="68" name="组合 67"/>
            <p:cNvGrpSpPr/>
            <p:nvPr/>
          </p:nvGrpSpPr>
          <p:grpSpPr>
            <a:xfrm>
              <a:off x="2409448" y="3855584"/>
              <a:ext cx="332300" cy="219506"/>
              <a:chOff x="6700974" y="1093724"/>
              <a:chExt cx="765044" cy="967766"/>
            </a:xfrm>
          </p:grpSpPr>
          <p:pic>
            <p:nvPicPr>
              <p:cNvPr id="69" name="Picture 23" descr="F:\2012项目\美化图标\项目\2\小丹\修改项目\71\弯箭头（橙）.png"/>
              <p:cNvPicPr>
                <a:picLocks noChangeAspect="1" noChangeArrowheads="1"/>
              </p:cNvPicPr>
              <p:nvPr/>
            </p:nvPicPr>
            <p:blipFill>
              <a:blip r:embed="rId22" cstate="print"/>
              <a:srcRect/>
              <a:stretch>
                <a:fillRect/>
              </a:stretch>
            </p:blipFill>
            <p:spPr bwMode="auto">
              <a:xfrm rot="3634936">
                <a:off x="6616292" y="1178406"/>
                <a:ext cx="693249" cy="523886"/>
              </a:xfrm>
              <a:prstGeom prst="rect">
                <a:avLst/>
              </a:prstGeom>
              <a:noFill/>
              <a:ln w="9525">
                <a:noFill/>
                <a:miter lim="800000"/>
                <a:headEnd/>
                <a:tailEnd/>
              </a:ln>
            </p:spPr>
          </p:pic>
          <p:pic>
            <p:nvPicPr>
              <p:cNvPr id="70" name="Picture 23" descr="F:\2012项目\美化图标\项目\2\小丹\修改项目\71\弯箭头（橙）.png"/>
              <p:cNvPicPr>
                <a:picLocks noChangeAspect="1" noChangeArrowheads="1"/>
              </p:cNvPicPr>
              <p:nvPr/>
            </p:nvPicPr>
            <p:blipFill>
              <a:blip r:embed="rId22" cstate="print"/>
              <a:srcRect/>
              <a:stretch>
                <a:fillRect/>
              </a:stretch>
            </p:blipFill>
            <p:spPr bwMode="auto">
              <a:xfrm rot="14619088">
                <a:off x="6857450" y="1452922"/>
                <a:ext cx="693249" cy="523887"/>
              </a:xfrm>
              <a:prstGeom prst="rect">
                <a:avLst/>
              </a:prstGeom>
              <a:noFill/>
              <a:ln w="9525">
                <a:noFill/>
                <a:miter lim="800000"/>
                <a:headEnd/>
                <a:tailEnd/>
              </a:ln>
            </p:spPr>
          </p:pic>
        </p:grpSp>
      </p:grpSp>
      <p:sp>
        <p:nvSpPr>
          <p:cNvPr id="98" name="标题 1"/>
          <p:cNvSpPr>
            <a:spLocks noGrp="1"/>
          </p:cNvSpPr>
          <p:nvPr>
            <p:ph type="ctrTitle"/>
          </p:nvPr>
        </p:nvSpPr>
        <p:spPr>
          <a:xfrm>
            <a:off x="244984" y="253923"/>
            <a:ext cx="8464049" cy="382212"/>
          </a:xfrm>
        </p:spPr>
        <p:txBody>
          <a:bodyPr/>
          <a:lstStyle/>
          <a:p>
            <a:r>
              <a:rPr lang="en-US" altLang="zh-CN" b="1" dirty="0">
                <a:latin typeface="微软雅黑" panose="020B0503020204020204" pitchFamily="34" charset="-122"/>
                <a:ea typeface="微软雅黑" panose="020B0503020204020204" pitchFamily="34" charset="-122"/>
              </a:rPr>
              <a:t>OpenSDS</a:t>
            </a:r>
            <a:r>
              <a:rPr lang="zh-CN" altLang="en-US" b="1" dirty="0" smtClean="0">
                <a:latin typeface="微软雅黑" panose="020B0503020204020204" pitchFamily="34" charset="-122"/>
                <a:ea typeface="微软雅黑" panose="020B0503020204020204" pitchFamily="34" charset="-122"/>
              </a:rPr>
              <a:t>：开放安全的数据管理，助力数据跨云流动</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4365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4</a:t>
            </a:fld>
            <a:endParaRPr lang="en-US" dirty="0"/>
          </a:p>
        </p:txBody>
      </p:sp>
      <p:grpSp>
        <p:nvGrpSpPr>
          <p:cNvPr id="6" name="Group 13">
            <a:extLst>
              <a:ext uri="{FF2B5EF4-FFF2-40B4-BE49-F238E27FC236}">
                <a16:creationId xmlns="" xmlns:a16="http://schemas.microsoft.com/office/drawing/2014/main" id="{C335191D-D1AC-F546-8A7B-0537E5402508}"/>
              </a:ext>
            </a:extLst>
          </p:cNvPr>
          <p:cNvGrpSpPr/>
          <p:nvPr/>
        </p:nvGrpSpPr>
        <p:grpSpPr>
          <a:xfrm>
            <a:off x="1882778" y="1734114"/>
            <a:ext cx="5398546" cy="1009456"/>
            <a:chOff x="4293399" y="1196177"/>
            <a:chExt cx="4200480" cy="1132120"/>
          </a:xfrm>
        </p:grpSpPr>
        <p:sp>
          <p:nvSpPr>
            <p:cNvPr id="16" name="TextBox 14">
              <a:extLst>
                <a:ext uri="{FF2B5EF4-FFF2-40B4-BE49-F238E27FC236}">
                  <a16:creationId xmlns="" xmlns:a16="http://schemas.microsoft.com/office/drawing/2014/main" id="{3AAF6230-F438-4E44-9ACE-057EE43F5128}"/>
                </a:ext>
              </a:extLst>
            </p:cNvPr>
            <p:cNvSpPr txBox="1"/>
            <p:nvPr/>
          </p:nvSpPr>
          <p:spPr>
            <a:xfrm>
              <a:off x="5261247" y="1210507"/>
              <a:ext cx="437941" cy="196208"/>
            </a:xfrm>
            <a:prstGeom prst="rect">
              <a:avLst/>
            </a:prstGeom>
            <a:noFill/>
          </p:spPr>
          <p:txBody>
            <a:bodyPr wrap="none" rtlCol="0">
              <a:spAutoFit/>
            </a:bodyPr>
            <a:lstStyle/>
            <a:p>
              <a:pPr algn="ctr" defTabSz="914400"/>
              <a:r>
                <a:rPr lang="en-US" sz="675" b="1" dirty="0">
                  <a:solidFill>
                    <a:prstClr val="black"/>
                  </a:solidFill>
                </a:rPr>
                <a:t>CLOUD</a:t>
              </a:r>
            </a:p>
          </p:txBody>
        </p:sp>
        <p:sp>
          <p:nvSpPr>
            <p:cNvPr id="17" name="TextBox 15">
              <a:extLst>
                <a:ext uri="{FF2B5EF4-FFF2-40B4-BE49-F238E27FC236}">
                  <a16:creationId xmlns="" xmlns:a16="http://schemas.microsoft.com/office/drawing/2014/main" id="{2130D4C2-F0E1-0C4D-AE82-36734C67B44F}"/>
                </a:ext>
              </a:extLst>
            </p:cNvPr>
            <p:cNvSpPr txBox="1"/>
            <p:nvPr/>
          </p:nvSpPr>
          <p:spPr>
            <a:xfrm>
              <a:off x="7245152" y="1196177"/>
              <a:ext cx="617478" cy="196208"/>
            </a:xfrm>
            <a:prstGeom prst="rect">
              <a:avLst/>
            </a:prstGeom>
            <a:noFill/>
          </p:spPr>
          <p:txBody>
            <a:bodyPr wrap="none" rtlCol="0">
              <a:spAutoFit/>
            </a:bodyPr>
            <a:lstStyle/>
            <a:p>
              <a:pPr algn="ctr" defTabSz="914400"/>
              <a:r>
                <a:rPr lang="en-US" sz="675" b="1" dirty="0">
                  <a:solidFill>
                    <a:prstClr val="black"/>
                  </a:solidFill>
                </a:rPr>
                <a:t>ENTERPRISE</a:t>
              </a:r>
            </a:p>
          </p:txBody>
        </p:sp>
        <p:cxnSp>
          <p:nvCxnSpPr>
            <p:cNvPr id="18" name="Straight Arrow Connector 16">
              <a:extLst>
                <a:ext uri="{FF2B5EF4-FFF2-40B4-BE49-F238E27FC236}">
                  <a16:creationId xmlns="" xmlns:a16="http://schemas.microsoft.com/office/drawing/2014/main" id="{BF68794A-BE65-3141-83D9-72AFDA12060E}"/>
                </a:ext>
              </a:extLst>
            </p:cNvPr>
            <p:cNvCxnSpPr/>
            <p:nvPr/>
          </p:nvCxnSpPr>
          <p:spPr>
            <a:xfrm>
              <a:off x="507733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7">
              <a:extLst>
                <a:ext uri="{FF2B5EF4-FFF2-40B4-BE49-F238E27FC236}">
                  <a16:creationId xmlns="" xmlns:a16="http://schemas.microsoft.com/office/drawing/2014/main" id="{BE4E77A2-240C-DA46-B415-E1316FC0C79B}"/>
                </a:ext>
              </a:extLst>
            </p:cNvPr>
            <p:cNvCxnSpPr/>
            <p:nvPr/>
          </p:nvCxnSpPr>
          <p:spPr>
            <a:xfrm>
              <a:off x="560928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8">
              <a:extLst>
                <a:ext uri="{FF2B5EF4-FFF2-40B4-BE49-F238E27FC236}">
                  <a16:creationId xmlns="" xmlns:a16="http://schemas.microsoft.com/office/drawing/2014/main" id="{A13A9535-192D-4E4D-98B0-D4519664BFD8}"/>
                </a:ext>
              </a:extLst>
            </p:cNvPr>
            <p:cNvCxnSpPr/>
            <p:nvPr/>
          </p:nvCxnSpPr>
          <p:spPr>
            <a:xfrm>
              <a:off x="614123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19">
              <a:extLst>
                <a:ext uri="{FF2B5EF4-FFF2-40B4-BE49-F238E27FC236}">
                  <a16:creationId xmlns="" xmlns:a16="http://schemas.microsoft.com/office/drawing/2014/main" id="{3A7A2941-CD5D-DE4D-8B64-59ED50783ABB}"/>
                </a:ext>
              </a:extLst>
            </p:cNvPr>
            <p:cNvCxnSpPr/>
            <p:nvPr/>
          </p:nvCxnSpPr>
          <p:spPr>
            <a:xfrm>
              <a:off x="773708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0">
              <a:extLst>
                <a:ext uri="{FF2B5EF4-FFF2-40B4-BE49-F238E27FC236}">
                  <a16:creationId xmlns="" xmlns:a16="http://schemas.microsoft.com/office/drawing/2014/main" id="{0FAA826C-B041-664C-8319-439B162C5CBF}"/>
                </a:ext>
              </a:extLst>
            </p:cNvPr>
            <p:cNvCxnSpPr/>
            <p:nvPr/>
          </p:nvCxnSpPr>
          <p:spPr>
            <a:xfrm>
              <a:off x="667318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1">
              <a:extLst>
                <a:ext uri="{FF2B5EF4-FFF2-40B4-BE49-F238E27FC236}">
                  <a16:creationId xmlns="" xmlns:a16="http://schemas.microsoft.com/office/drawing/2014/main" id="{F1C23B9C-4433-EC4A-8AF4-E81C593C3537}"/>
                </a:ext>
              </a:extLst>
            </p:cNvPr>
            <p:cNvCxnSpPr/>
            <p:nvPr/>
          </p:nvCxnSpPr>
          <p:spPr>
            <a:xfrm>
              <a:off x="7205133" y="1944868"/>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2">
              <a:extLst>
                <a:ext uri="{FF2B5EF4-FFF2-40B4-BE49-F238E27FC236}">
                  <a16:creationId xmlns="" xmlns:a16="http://schemas.microsoft.com/office/drawing/2014/main" id="{45E2D430-74F7-FA40-BD09-BC086BA4E4DB}"/>
                </a:ext>
              </a:extLst>
            </p:cNvPr>
            <p:cNvCxnSpPr/>
            <p:nvPr/>
          </p:nvCxnSpPr>
          <p:spPr>
            <a:xfrm>
              <a:off x="8269030" y="1957874"/>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pic>
          <p:nvPicPr>
            <p:cNvPr id="25" name="Picture 2" descr="https://www.docker.com/sites/all/themes/docker/assets/images/logo.png">
              <a:extLst>
                <a:ext uri="{FF2B5EF4-FFF2-40B4-BE49-F238E27FC236}">
                  <a16:creationId xmlns="" xmlns:a16="http://schemas.microsoft.com/office/drawing/2014/main" id="{ACB65C86-BBC8-8B43-9ECC-F77D4C239756}"/>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a:stretch>
              <a:fillRect/>
            </a:stretch>
          </p:blipFill>
          <p:spPr bwMode="auto">
            <a:xfrm>
              <a:off x="5394388" y="1547307"/>
              <a:ext cx="438804" cy="120340"/>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26" name="Picture 4" descr="Image result for kubernetes logo">
              <a:extLst>
                <a:ext uri="{FF2B5EF4-FFF2-40B4-BE49-F238E27FC236}">
                  <a16:creationId xmlns="" xmlns:a16="http://schemas.microsoft.com/office/drawing/2014/main" id="{EF9554A0-C913-2C40-90A9-D01D8C630EDE}"/>
                </a:ext>
              </a:extLst>
            </p:cNvPr>
            <p:cNvPicPr>
              <a:picLocks noChangeAspect="1" noChangeArrowheads="1"/>
            </p:cNvPicPr>
            <p:nvPr/>
          </p:nvPicPr>
          <p:blipFill>
            <a:blip r:embed="rId3" cstate="print">
              <a:grayscl/>
            </a:blip>
            <a:srcRect/>
            <a:stretch>
              <a:fillRect/>
            </a:stretch>
          </p:blipFill>
          <p:spPr bwMode="auto">
            <a:xfrm>
              <a:off x="4305310" y="1535993"/>
              <a:ext cx="446424" cy="131790"/>
            </a:xfrm>
            <a:prstGeom prst="rect">
              <a:avLst/>
            </a:prstGeom>
            <a:noFill/>
            <a:effectLst>
              <a:glow rad="38100">
                <a:schemeClr val="bg1"/>
              </a:glow>
            </a:effectLst>
          </p:spPr>
        </p:pic>
        <p:pic>
          <p:nvPicPr>
            <p:cNvPr id="27" name="Picture 25" descr="Image result for cloud foundry logo">
              <a:extLst>
                <a:ext uri="{FF2B5EF4-FFF2-40B4-BE49-F238E27FC236}">
                  <a16:creationId xmlns="" xmlns:a16="http://schemas.microsoft.com/office/drawing/2014/main" id="{39D9B402-69FB-1842-94E1-B4CCF5CFA1AF}"/>
                </a:ext>
              </a:extLst>
            </p:cNvPr>
            <p:cNvPicPr>
              <a:picLocks noChangeArrowheads="1"/>
            </p:cNvPicPr>
            <p:nvPr/>
          </p:nvPicPr>
          <p:blipFill>
            <a:blip r:embed="rId4" cstate="print">
              <a:grayscl/>
              <a:extLst>
                <a:ext uri="{28A0092B-C50C-407E-A947-70E740481C1C}">
                  <a14:useLocalDpi xmlns:a14="http://schemas.microsoft.com/office/drawing/2010/main" val="0"/>
                </a:ext>
              </a:extLst>
            </a:blip>
            <a:srcRect/>
            <a:stretch>
              <a:fillRect/>
            </a:stretch>
          </p:blipFill>
          <p:spPr bwMode="auto">
            <a:xfrm>
              <a:off x="5910804" y="1589402"/>
              <a:ext cx="457200" cy="68818"/>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28" name="Picture 2" descr="Image result for mesos">
              <a:extLst>
                <a:ext uri="{FF2B5EF4-FFF2-40B4-BE49-F238E27FC236}">
                  <a16:creationId xmlns="" xmlns:a16="http://schemas.microsoft.com/office/drawing/2014/main" id="{646E85E9-590D-5F4F-80F2-55C9CF1E56D3}"/>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4853574" y="1533301"/>
              <a:ext cx="441960" cy="143214"/>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29" name="Picture 6" descr="Image result for openstack">
              <a:extLst>
                <a:ext uri="{FF2B5EF4-FFF2-40B4-BE49-F238E27FC236}">
                  <a16:creationId xmlns="" xmlns:a16="http://schemas.microsoft.com/office/drawing/2014/main" id="{83FF4EB2-CD67-8E42-A989-1D137024270A}"/>
                </a:ext>
              </a:extLst>
            </p:cNvPr>
            <p:cNvPicPr>
              <a:picLocks noChangeAspect="1" noChangeArrowheads="1"/>
            </p:cNvPicPr>
            <p:nvPr/>
          </p:nvPicPr>
          <p:blipFill>
            <a:blip r:embed="rId6" cstate="print">
              <a:grayscl/>
              <a:extLst>
                <a:ext uri="{28A0092B-C50C-407E-A947-70E740481C1C}">
                  <a14:useLocalDpi xmlns:a14="http://schemas.microsoft.com/office/drawing/2010/main" val="0"/>
                </a:ext>
              </a:extLst>
            </a:blip>
            <a:srcRect/>
            <a:stretch>
              <a:fillRect/>
            </a:stretch>
          </p:blipFill>
          <p:spPr bwMode="auto">
            <a:xfrm>
              <a:off x="6490822" y="1459879"/>
              <a:ext cx="370044" cy="178855"/>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30" name="Picture 8" descr="Image result for vmware">
              <a:extLst>
                <a:ext uri="{FF2B5EF4-FFF2-40B4-BE49-F238E27FC236}">
                  <a16:creationId xmlns="" xmlns:a16="http://schemas.microsoft.com/office/drawing/2014/main" id="{13F8DEF4-A5FF-0141-BC72-88B8C70B994A}"/>
                </a:ext>
              </a:extLst>
            </p:cNvPr>
            <p:cNvPicPr>
              <a:picLocks noChangeAspect="1" noChangeArrowheads="1"/>
            </p:cNvPicPr>
            <p:nvPr/>
          </p:nvPicPr>
          <p:blipFill>
            <a:blip r:embed="rId7" cstate="print">
              <a:grayscl/>
              <a:extLst>
                <a:ext uri="{28A0092B-C50C-407E-A947-70E740481C1C}">
                  <a14:useLocalDpi xmlns:a14="http://schemas.microsoft.com/office/drawing/2010/main" val="0"/>
                </a:ext>
              </a:extLst>
            </a:blip>
            <a:srcRect/>
            <a:stretch>
              <a:fillRect/>
            </a:stretch>
          </p:blipFill>
          <p:spPr bwMode="auto">
            <a:xfrm>
              <a:off x="7035135" y="1580410"/>
              <a:ext cx="336788" cy="54896"/>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31" name="Picture 2" descr="Image result for oracle logo">
              <a:extLst>
                <a:ext uri="{FF2B5EF4-FFF2-40B4-BE49-F238E27FC236}">
                  <a16:creationId xmlns="" xmlns:a16="http://schemas.microsoft.com/office/drawing/2014/main" id="{832DA45A-0805-D14A-8FAB-E1E60F079CF2}"/>
                </a:ext>
              </a:extLst>
            </p:cNvPr>
            <p:cNvPicPr>
              <a:picLocks noChangeAspect="1" noChangeArrowheads="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7534321" y="1565276"/>
              <a:ext cx="429998" cy="61060"/>
            </a:xfrm>
            <a:prstGeom prst="rect">
              <a:avLst/>
            </a:prstGeom>
            <a:noFill/>
            <a:effectLst>
              <a:glow rad="38100">
                <a:schemeClr val="bg1"/>
              </a:glow>
            </a:effectLst>
            <a:extLst>
              <a:ext uri="{909E8E84-426E-40DD-AFC4-6F175D3DCCD1}">
                <a14:hiddenFill xmlns:a14="http://schemas.microsoft.com/office/drawing/2010/main">
                  <a:solidFill>
                    <a:srgbClr val="FFFFFF"/>
                  </a:solidFill>
                </a14:hiddenFill>
              </a:ext>
            </a:extLst>
          </p:spPr>
        </p:pic>
        <p:pic>
          <p:nvPicPr>
            <p:cNvPr id="32" name="Picture 9">
              <a:extLst>
                <a:ext uri="{FF2B5EF4-FFF2-40B4-BE49-F238E27FC236}">
                  <a16:creationId xmlns="" xmlns:a16="http://schemas.microsoft.com/office/drawing/2014/main" id="{0FBF6590-609C-D049-823B-3F256A2BFC58}"/>
                </a:ext>
              </a:extLst>
            </p:cNvPr>
            <p:cNvPicPr>
              <a:picLocks noChangeAspect="1" noChangeArrowheads="1"/>
            </p:cNvPicPr>
            <p:nvPr/>
          </p:nvPicPr>
          <p:blipFill>
            <a:blip r:embed="rId9" cstate="print">
              <a:clrChange>
                <a:clrFrom>
                  <a:srgbClr val="000000"/>
                </a:clrFrom>
                <a:clrTo>
                  <a:srgbClr val="000000">
                    <a:alpha val="0"/>
                  </a:srgbClr>
                </a:clrTo>
              </a:clrChange>
              <a:grayscl/>
            </a:blip>
            <a:srcRect/>
            <a:stretch>
              <a:fillRect/>
            </a:stretch>
          </p:blipFill>
          <p:spPr bwMode="auto">
            <a:xfrm>
              <a:off x="8125968" y="1514522"/>
              <a:ext cx="277569" cy="149759"/>
            </a:xfrm>
            <a:prstGeom prst="rect">
              <a:avLst/>
            </a:prstGeom>
            <a:noFill/>
            <a:ln w="9525">
              <a:noFill/>
              <a:miter lim="800000"/>
              <a:headEnd/>
              <a:tailEnd/>
            </a:ln>
            <a:scene3d>
              <a:camera prst="perspectiveRight"/>
              <a:lightRig rig="threePt" dir="t"/>
            </a:scene3d>
          </p:spPr>
        </p:pic>
        <p:sp>
          <p:nvSpPr>
            <p:cNvPr id="33" name="TextBox 31">
              <a:extLst>
                <a:ext uri="{FF2B5EF4-FFF2-40B4-BE49-F238E27FC236}">
                  <a16:creationId xmlns="" xmlns:a16="http://schemas.microsoft.com/office/drawing/2014/main" id="{0D89A295-1DE7-B44F-9ED1-74A57E008A06}"/>
                </a:ext>
              </a:extLst>
            </p:cNvPr>
            <p:cNvSpPr txBox="1"/>
            <p:nvPr/>
          </p:nvSpPr>
          <p:spPr>
            <a:xfrm>
              <a:off x="7484956" y="1690174"/>
              <a:ext cx="476997" cy="170790"/>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4" name="TextBox 32">
              <a:extLst>
                <a:ext uri="{FF2B5EF4-FFF2-40B4-BE49-F238E27FC236}">
                  <a16:creationId xmlns="" xmlns:a16="http://schemas.microsoft.com/office/drawing/2014/main" id="{04F96149-7C51-7142-A191-C13BB64272C7}"/>
                </a:ext>
              </a:extLst>
            </p:cNvPr>
            <p:cNvSpPr txBox="1"/>
            <p:nvPr/>
          </p:nvSpPr>
          <p:spPr>
            <a:xfrm>
              <a:off x="6421104" y="1690174"/>
              <a:ext cx="476997" cy="170790"/>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5" name="TextBox 33">
              <a:extLst>
                <a:ext uri="{FF2B5EF4-FFF2-40B4-BE49-F238E27FC236}">
                  <a16:creationId xmlns="" xmlns:a16="http://schemas.microsoft.com/office/drawing/2014/main" id="{6B0050E8-2BBE-C944-BC45-A4FCF80FC41B}"/>
                </a:ext>
              </a:extLst>
            </p:cNvPr>
            <p:cNvSpPr txBox="1"/>
            <p:nvPr/>
          </p:nvSpPr>
          <p:spPr>
            <a:xfrm>
              <a:off x="5889178" y="1690174"/>
              <a:ext cx="476997" cy="168387"/>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6" name="TextBox 34">
              <a:extLst>
                <a:ext uri="{FF2B5EF4-FFF2-40B4-BE49-F238E27FC236}">
                  <a16:creationId xmlns="" xmlns:a16="http://schemas.microsoft.com/office/drawing/2014/main" id="{E81A5ED6-6B28-FA48-8C42-CB88ACC18900}"/>
                </a:ext>
              </a:extLst>
            </p:cNvPr>
            <p:cNvSpPr txBox="1"/>
            <p:nvPr/>
          </p:nvSpPr>
          <p:spPr>
            <a:xfrm>
              <a:off x="5357252" y="1690174"/>
              <a:ext cx="476997" cy="168387"/>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7" name="TextBox 35">
              <a:extLst>
                <a:ext uri="{FF2B5EF4-FFF2-40B4-BE49-F238E27FC236}">
                  <a16:creationId xmlns="" xmlns:a16="http://schemas.microsoft.com/office/drawing/2014/main" id="{384CEC9F-AE5B-284A-856E-2F4C8D239002}"/>
                </a:ext>
              </a:extLst>
            </p:cNvPr>
            <p:cNvSpPr txBox="1"/>
            <p:nvPr/>
          </p:nvSpPr>
          <p:spPr>
            <a:xfrm>
              <a:off x="4825326" y="1690174"/>
              <a:ext cx="476997" cy="168387"/>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8" name="TextBox 36">
              <a:extLst>
                <a:ext uri="{FF2B5EF4-FFF2-40B4-BE49-F238E27FC236}">
                  <a16:creationId xmlns="" xmlns:a16="http://schemas.microsoft.com/office/drawing/2014/main" id="{E9169F59-D214-CF43-89B7-02C4799742C8}"/>
                </a:ext>
              </a:extLst>
            </p:cNvPr>
            <p:cNvSpPr txBox="1"/>
            <p:nvPr/>
          </p:nvSpPr>
          <p:spPr>
            <a:xfrm>
              <a:off x="4293399" y="1690174"/>
              <a:ext cx="476998" cy="168387"/>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39" name="TextBox 37">
              <a:extLst>
                <a:ext uri="{FF2B5EF4-FFF2-40B4-BE49-F238E27FC236}">
                  <a16:creationId xmlns="" xmlns:a16="http://schemas.microsoft.com/office/drawing/2014/main" id="{7B4A088A-5400-E541-81D4-5B4A163221FA}"/>
                </a:ext>
              </a:extLst>
            </p:cNvPr>
            <p:cNvSpPr txBox="1"/>
            <p:nvPr/>
          </p:nvSpPr>
          <p:spPr>
            <a:xfrm>
              <a:off x="6953030" y="1687771"/>
              <a:ext cx="476997" cy="170790"/>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sp>
          <p:nvSpPr>
            <p:cNvPr id="40" name="TextBox 38">
              <a:extLst>
                <a:ext uri="{FF2B5EF4-FFF2-40B4-BE49-F238E27FC236}">
                  <a16:creationId xmlns="" xmlns:a16="http://schemas.microsoft.com/office/drawing/2014/main" id="{9B581B67-85A4-054D-A533-A7ECC35A538D}"/>
                </a:ext>
              </a:extLst>
            </p:cNvPr>
            <p:cNvSpPr txBox="1"/>
            <p:nvPr/>
          </p:nvSpPr>
          <p:spPr>
            <a:xfrm>
              <a:off x="8016882" y="1693767"/>
              <a:ext cx="476997" cy="170790"/>
            </a:xfrm>
            <a:prstGeom prst="rect">
              <a:avLst/>
            </a:prstGeom>
            <a:solidFill>
              <a:schemeClr val="bg1">
                <a:lumMod val="75000"/>
              </a:schemeClr>
            </a:solidFill>
            <a:ln w="6350" cap="flat" cmpd="sng" algn="ctr">
              <a:noFill/>
              <a:prstDash val="solid"/>
              <a:miter lim="800000"/>
            </a:ln>
            <a:effectLst/>
          </p:spPr>
          <p:txBody>
            <a:bodyPr wrap="square" rtlCol="0" anchor="ctr">
              <a:noAutofit/>
            </a:bodyPr>
            <a:lstStyle/>
            <a:p>
              <a:pPr algn="ctr" defTabSz="914400">
                <a:defRPr/>
              </a:pPr>
              <a:r>
                <a:rPr lang="en-US" sz="600" b="1" kern="0" dirty="0">
                  <a:solidFill>
                    <a:prstClr val="white"/>
                  </a:solidFill>
                  <a:latin typeface="Arial" panose="020B0604020202020204" pitchFamily="34" charset="0"/>
                  <a:cs typeface="Arial" panose="020B0604020202020204" pitchFamily="34" charset="0"/>
                </a:rPr>
                <a:t>Plug-in</a:t>
              </a:r>
              <a:endParaRPr lang="en-US" sz="500" b="1" kern="0" dirty="0">
                <a:solidFill>
                  <a:prstClr val="white"/>
                </a:solidFill>
                <a:latin typeface="Arial" panose="020B0604020202020204" pitchFamily="34" charset="0"/>
                <a:cs typeface="Arial" panose="020B0604020202020204" pitchFamily="34" charset="0"/>
              </a:endParaRPr>
            </a:p>
          </p:txBody>
        </p:sp>
        <p:cxnSp>
          <p:nvCxnSpPr>
            <p:cNvPr id="41" name="Straight Arrow Connector 39">
              <a:extLst>
                <a:ext uri="{FF2B5EF4-FFF2-40B4-BE49-F238E27FC236}">
                  <a16:creationId xmlns="" xmlns:a16="http://schemas.microsoft.com/office/drawing/2014/main" id="{B1F3184E-49DE-674F-A6A7-5A8536F4B92D}"/>
                </a:ext>
              </a:extLst>
            </p:cNvPr>
            <p:cNvCxnSpPr/>
            <p:nvPr/>
          </p:nvCxnSpPr>
          <p:spPr>
            <a:xfrm>
              <a:off x="4545383" y="1950082"/>
              <a:ext cx="0" cy="370423"/>
            </a:xfrm>
            <a:prstGeom prst="straightConnector1">
              <a:avLst/>
            </a:prstGeom>
            <a:ln w="12700">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6" name="组合 45"/>
          <p:cNvGrpSpPr/>
          <p:nvPr/>
        </p:nvGrpSpPr>
        <p:grpSpPr>
          <a:xfrm>
            <a:off x="4749933" y="2845933"/>
            <a:ext cx="1620001" cy="1565288"/>
            <a:chOff x="4289914" y="2845933"/>
            <a:chExt cx="1620001" cy="1565288"/>
          </a:xfrm>
        </p:grpSpPr>
        <p:pic>
          <p:nvPicPr>
            <p:cNvPr id="14" name="Picture 9">
              <a:extLst>
                <a:ext uri="{FF2B5EF4-FFF2-40B4-BE49-F238E27FC236}">
                  <a16:creationId xmlns="" xmlns:a16="http://schemas.microsoft.com/office/drawing/2014/main" id="{45460ED0-2CF0-1D4C-8148-418FDDBA3052}"/>
                </a:ext>
              </a:extLst>
            </p:cNvPr>
            <p:cNvPicPr>
              <a:picLocks noChangeAspect="1"/>
            </p:cNvPicPr>
            <p:nvPr/>
          </p:nvPicPr>
          <p:blipFill>
            <a:blip r:embed="rId10" cstate="print">
              <a:duotone>
                <a:prstClr val="black"/>
                <a:schemeClr val="bg1">
                  <a:lumMod val="85000"/>
                  <a:tint val="45000"/>
                  <a:satMod val="400000"/>
                </a:schemeClr>
              </a:duotone>
            </a:blip>
            <a:stretch>
              <a:fillRect/>
            </a:stretch>
          </p:blipFill>
          <p:spPr>
            <a:xfrm>
              <a:off x="4289914" y="2845933"/>
              <a:ext cx="1620000" cy="1253631"/>
            </a:xfrm>
            <a:prstGeom prst="rect">
              <a:avLst/>
            </a:prstGeom>
          </p:spPr>
        </p:pic>
        <p:sp>
          <p:nvSpPr>
            <p:cNvPr id="15" name="TextBox 41">
              <a:extLst>
                <a:ext uri="{FF2B5EF4-FFF2-40B4-BE49-F238E27FC236}">
                  <a16:creationId xmlns="" xmlns:a16="http://schemas.microsoft.com/office/drawing/2014/main" id="{F2F15DBE-7AA1-BB44-85E1-B1889409F3E7}"/>
                </a:ext>
              </a:extLst>
            </p:cNvPr>
            <p:cNvSpPr txBox="1"/>
            <p:nvPr/>
          </p:nvSpPr>
          <p:spPr>
            <a:xfrm>
              <a:off x="4289915" y="4134222"/>
              <a:ext cx="1620000" cy="276999"/>
            </a:xfrm>
            <a:prstGeom prst="rect">
              <a:avLst/>
            </a:prstGeom>
            <a:noFill/>
          </p:spPr>
          <p:txBody>
            <a:bodyPr wrap="square" rtlCol="0">
              <a:spAutoFit/>
            </a:bodyPr>
            <a:lstStyle/>
            <a:p>
              <a:pPr algn="ct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数据复制</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7" name="组合 46"/>
          <p:cNvGrpSpPr/>
          <p:nvPr/>
        </p:nvGrpSpPr>
        <p:grpSpPr>
          <a:xfrm>
            <a:off x="2874897" y="2835114"/>
            <a:ext cx="1623633" cy="1570288"/>
            <a:chOff x="2431951" y="2835114"/>
            <a:chExt cx="1623633" cy="1570288"/>
          </a:xfrm>
        </p:grpSpPr>
        <p:pic>
          <p:nvPicPr>
            <p:cNvPr id="12" name="Picture 8">
              <a:extLst>
                <a:ext uri="{FF2B5EF4-FFF2-40B4-BE49-F238E27FC236}">
                  <a16:creationId xmlns="" xmlns:a16="http://schemas.microsoft.com/office/drawing/2014/main" id="{F8292CD9-F3A8-BE48-86A1-CFB129AE2DEA}"/>
                </a:ext>
              </a:extLst>
            </p:cNvPr>
            <p:cNvPicPr>
              <a:picLocks noChangeAspect="1"/>
            </p:cNvPicPr>
            <p:nvPr/>
          </p:nvPicPr>
          <p:blipFill>
            <a:blip r:embed="rId11" cstate="print">
              <a:duotone>
                <a:prstClr val="black"/>
                <a:schemeClr val="bg1">
                  <a:lumMod val="85000"/>
                  <a:tint val="45000"/>
                  <a:satMod val="400000"/>
                </a:schemeClr>
              </a:duotone>
            </a:blip>
            <a:stretch>
              <a:fillRect/>
            </a:stretch>
          </p:blipFill>
          <p:spPr>
            <a:xfrm>
              <a:off x="2431951" y="2835114"/>
              <a:ext cx="1620000" cy="1258623"/>
            </a:xfrm>
            <a:prstGeom prst="rect">
              <a:avLst/>
            </a:prstGeom>
          </p:spPr>
        </p:pic>
        <p:sp>
          <p:nvSpPr>
            <p:cNvPr id="13" name="TextBox 42">
              <a:extLst>
                <a:ext uri="{FF2B5EF4-FFF2-40B4-BE49-F238E27FC236}">
                  <a16:creationId xmlns="" xmlns:a16="http://schemas.microsoft.com/office/drawing/2014/main" id="{6D469566-5F6D-164C-A808-861F1714DF3D}"/>
                </a:ext>
              </a:extLst>
            </p:cNvPr>
            <p:cNvSpPr txBox="1"/>
            <p:nvPr/>
          </p:nvSpPr>
          <p:spPr>
            <a:xfrm>
              <a:off x="2431952" y="4128403"/>
              <a:ext cx="1623632" cy="276999"/>
            </a:xfrm>
            <a:prstGeom prst="rect">
              <a:avLst/>
            </a:prstGeom>
            <a:noFill/>
          </p:spPr>
          <p:txBody>
            <a:bodyPr wrap="square" rtlCol="0">
              <a:spAutoFit/>
            </a:bodyPr>
            <a:lstStyle/>
            <a:p>
              <a:pPr algn="ct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数据保护</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49" name="组合 48"/>
          <p:cNvGrpSpPr/>
          <p:nvPr/>
        </p:nvGrpSpPr>
        <p:grpSpPr>
          <a:xfrm>
            <a:off x="6621336" y="2845933"/>
            <a:ext cx="1620000" cy="1571501"/>
            <a:chOff x="6204475" y="2845933"/>
            <a:chExt cx="1620000" cy="1571501"/>
          </a:xfrm>
        </p:grpSpPr>
        <p:pic>
          <p:nvPicPr>
            <p:cNvPr id="10" name="Picture 7">
              <a:extLst>
                <a:ext uri="{FF2B5EF4-FFF2-40B4-BE49-F238E27FC236}">
                  <a16:creationId xmlns="" xmlns:a16="http://schemas.microsoft.com/office/drawing/2014/main" id="{C4FAA703-157E-9C4C-BFA1-FD07EA6D431B}"/>
                </a:ext>
              </a:extLst>
            </p:cNvPr>
            <p:cNvPicPr>
              <a:picLocks noChangeAspect="1"/>
            </p:cNvPicPr>
            <p:nvPr/>
          </p:nvPicPr>
          <p:blipFill>
            <a:blip r:embed="rId12" cstate="print">
              <a:duotone>
                <a:prstClr val="black"/>
                <a:schemeClr val="bg1">
                  <a:lumMod val="85000"/>
                  <a:tint val="45000"/>
                  <a:satMod val="400000"/>
                </a:schemeClr>
              </a:duotone>
            </a:blip>
            <a:stretch>
              <a:fillRect/>
            </a:stretch>
          </p:blipFill>
          <p:spPr>
            <a:xfrm>
              <a:off x="6204475" y="2845933"/>
              <a:ext cx="1620000" cy="1240596"/>
            </a:xfrm>
            <a:prstGeom prst="rect">
              <a:avLst/>
            </a:prstGeom>
          </p:spPr>
        </p:pic>
        <p:sp>
          <p:nvSpPr>
            <p:cNvPr id="11" name="TextBox 43">
              <a:extLst>
                <a:ext uri="{FF2B5EF4-FFF2-40B4-BE49-F238E27FC236}">
                  <a16:creationId xmlns="" xmlns:a16="http://schemas.microsoft.com/office/drawing/2014/main" id="{A1B296EC-1D4D-5B4A-92EB-B430BEDBF3CB}"/>
                </a:ext>
              </a:extLst>
            </p:cNvPr>
            <p:cNvSpPr txBox="1"/>
            <p:nvPr/>
          </p:nvSpPr>
          <p:spPr>
            <a:xfrm>
              <a:off x="6204475" y="4140435"/>
              <a:ext cx="1620000" cy="276999"/>
            </a:xfrm>
            <a:prstGeom prst="rect">
              <a:avLst/>
            </a:prstGeom>
            <a:noFill/>
          </p:spPr>
          <p:txBody>
            <a:bodyPr wrap="square" rtlCol="0">
              <a:spAutoFit/>
            </a:bodyPr>
            <a:lstStyle/>
            <a:p>
              <a:pPr algn="ct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数据迁移</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2" name="标题 1"/>
          <p:cNvSpPr>
            <a:spLocks noGrp="1"/>
          </p:cNvSpPr>
          <p:nvPr>
            <p:ph type="ctrTitle"/>
          </p:nvPr>
        </p:nvSpPr>
        <p:spPr>
          <a:xfrm>
            <a:off x="235607" y="204404"/>
            <a:ext cx="8464049" cy="382212"/>
          </a:xfrm>
        </p:spPr>
        <p:txBody>
          <a:bodyPr/>
          <a:lstStyle/>
          <a:p>
            <a:r>
              <a:rPr lang="en-US" altLang="zh-CN" b="1" dirty="0">
                <a:latin typeface="微软雅黑" panose="020B0503020204020204" pitchFamily="34" charset="-122"/>
                <a:ea typeface="微软雅黑" panose="020B0503020204020204" pitchFamily="34" charset="-122"/>
              </a:rPr>
              <a:t>OpenSDS</a:t>
            </a:r>
            <a:r>
              <a:rPr lang="zh-CN" altLang="en-US" b="1" dirty="0">
                <a:latin typeface="微软雅黑" panose="020B0503020204020204" pitchFamily="34" charset="-122"/>
                <a:ea typeface="微软雅黑" panose="020B0503020204020204" pitchFamily="34" charset="-122"/>
              </a:rPr>
              <a:t>：安全无忧的数据生命周期管理</a:t>
            </a:r>
          </a:p>
        </p:txBody>
      </p:sp>
      <p:sp>
        <p:nvSpPr>
          <p:cNvPr id="43" name="TextBox 4">
            <a:extLst>
              <a:ext uri="{FF2B5EF4-FFF2-40B4-BE49-F238E27FC236}">
                <a16:creationId xmlns="" xmlns:a16="http://schemas.microsoft.com/office/drawing/2014/main" id="{38C0A56A-71AB-5A4A-AFC9-147A1D6A56F3}"/>
              </a:ext>
            </a:extLst>
          </p:cNvPr>
          <p:cNvSpPr txBox="1"/>
          <p:nvPr/>
        </p:nvSpPr>
        <p:spPr>
          <a:xfrm>
            <a:off x="371305" y="901909"/>
            <a:ext cx="8391688" cy="715526"/>
          </a:xfrm>
          <a:prstGeom prst="rect">
            <a:avLst/>
          </a:prstGeom>
          <a:noFill/>
        </p:spPr>
        <p:txBody>
          <a:bodyPr wrap="square" lIns="68529" tIns="34263" rIns="68529" bIns="34263" rtlCol="0" anchor="t">
            <a:spAutoFit/>
          </a:bodyPr>
          <a:lstStyle/>
          <a:p>
            <a:pPr marL="0" lvl="1">
              <a:lnSpc>
                <a:spcPct val="150000"/>
              </a:lnSpc>
              <a:buClr>
                <a:prstClr val="white">
                  <a:lumMod val="50000"/>
                </a:prstClr>
              </a:buClr>
            </a:pPr>
            <a:r>
              <a:rPr lang="zh-CN" altLang="en-US" sz="1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连接数据的过去、现在与未来</a:t>
            </a:r>
            <a:r>
              <a:rPr lang="zh-CN" altLang="en-US" sz="14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，从数据的产生、保护、流动到消亡，构建端</a:t>
            </a:r>
            <a:r>
              <a:rPr lang="zh-CN" altLang="en-US" sz="1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到</a:t>
            </a:r>
            <a:r>
              <a:rPr lang="zh-CN" altLang="en-US" sz="14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端的数据全</a:t>
            </a:r>
            <a:r>
              <a:rPr lang="zh-CN" altLang="en-US" sz="14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生命周期管理，最大程度</a:t>
            </a:r>
            <a:r>
              <a:rPr lang="zh-CN" altLang="en-US" sz="14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保障客户数据的安全。</a:t>
            </a:r>
            <a:endParaRPr lang="zh-CN" altLang="en-US" sz="14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TextBox 42">
            <a:extLst>
              <a:ext uri="{FF2B5EF4-FFF2-40B4-BE49-F238E27FC236}">
                <a16:creationId xmlns="" xmlns:a16="http://schemas.microsoft.com/office/drawing/2014/main" id="{6D469566-5F6D-164C-A808-861F1714DF3D}"/>
              </a:ext>
            </a:extLst>
          </p:cNvPr>
          <p:cNvSpPr txBox="1"/>
          <p:nvPr/>
        </p:nvSpPr>
        <p:spPr>
          <a:xfrm>
            <a:off x="1000888" y="4140510"/>
            <a:ext cx="1622606" cy="276999"/>
          </a:xfrm>
          <a:prstGeom prst="rect">
            <a:avLst/>
          </a:prstGeom>
          <a:noFill/>
        </p:spPr>
        <p:txBody>
          <a:bodyPr wrap="square" rtlCol="0">
            <a:spAutoFit/>
          </a:bodyPr>
          <a:lstStyle/>
          <a:p>
            <a:pPr algn="ct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数据</a:t>
            </a:r>
            <a:r>
              <a:rPr lang="zh-CN" altLang="en-US" sz="1200" dirty="0">
                <a:latin typeface="微软雅黑" panose="020B0503020204020204" pitchFamily="34" charset="-122"/>
                <a:ea typeface="微软雅黑" panose="020B0503020204020204" pitchFamily="34" charset="-122"/>
                <a:cs typeface="Arial" panose="020B0604020202020204" pitchFamily="34" charset="0"/>
              </a:rPr>
              <a:t>发放</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1026" name="Picture 2" descr="C:\Users\c00342831\AppData\Roaming\eSpace_Desktop\UserData\c00342831\imagefiles\34565EE7-A0E7-4C48-B499-CA14CA722F7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00888" y="2835114"/>
            <a:ext cx="1565534" cy="125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3727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551614" y="4719130"/>
            <a:ext cx="324677" cy="273844"/>
          </a:xfrm>
        </p:spPr>
        <p:txBody>
          <a:bodyPr/>
          <a:lstStyle/>
          <a:p>
            <a:fld id="{C3837181-38C6-AD4F-B8BA-B444770388BB}" type="slidenum">
              <a:rPr lang="en-US" sz="700" smtClean="0"/>
              <a:pPr/>
              <a:t>5</a:t>
            </a:fld>
            <a:endParaRPr lang="en-US" sz="700" dirty="0"/>
          </a:p>
        </p:txBody>
      </p:sp>
      <p:sp>
        <p:nvSpPr>
          <p:cNvPr id="5" name="标题 1"/>
          <p:cNvSpPr>
            <a:spLocks noGrp="1"/>
          </p:cNvSpPr>
          <p:nvPr>
            <p:ph type="ctrTitle"/>
          </p:nvPr>
        </p:nvSpPr>
        <p:spPr>
          <a:xfrm>
            <a:off x="376156" y="159378"/>
            <a:ext cx="8275856" cy="797036"/>
          </a:xfrm>
        </p:spPr>
        <p:txBody>
          <a:bodyPr/>
          <a:lstStyle/>
          <a:p>
            <a:r>
              <a:rPr lang="zh-CN" altLang="en-US" b="1" dirty="0" smtClean="0">
                <a:ea typeface="微软雅黑" panose="020B0503020204020204" pitchFamily="34" charset="-122"/>
              </a:rPr>
              <a:t>异构资源发放方案</a:t>
            </a:r>
            <a:endParaRPr lang="en-US" b="1" dirty="0">
              <a:ea typeface="微软雅黑" panose="020B0503020204020204" pitchFamily="34" charset="-122"/>
            </a:endParaRPr>
          </a:p>
        </p:txBody>
      </p:sp>
      <p:grpSp>
        <p:nvGrpSpPr>
          <p:cNvPr id="90" name="组合 89"/>
          <p:cNvGrpSpPr/>
          <p:nvPr/>
        </p:nvGrpSpPr>
        <p:grpSpPr>
          <a:xfrm>
            <a:off x="683953" y="1492965"/>
            <a:ext cx="3705315" cy="2015993"/>
            <a:chOff x="230746" y="816914"/>
            <a:chExt cx="2763765" cy="1503713"/>
          </a:xfrm>
        </p:grpSpPr>
        <p:sp>
          <p:nvSpPr>
            <p:cNvPr id="78" name="文本框 77"/>
            <p:cNvSpPr txBox="1"/>
            <p:nvPr/>
          </p:nvSpPr>
          <p:spPr>
            <a:xfrm>
              <a:off x="230746" y="816914"/>
              <a:ext cx="2667382" cy="206611"/>
            </a:xfrm>
            <a:prstGeom prst="rect">
              <a:avLst/>
            </a:prstGeom>
            <a:noFill/>
          </p:spPr>
          <p:txBody>
            <a:bodyPr wrap="square" rtlCol="0">
              <a:spAutoFit/>
            </a:bodyPr>
            <a:lstStyle/>
            <a:p>
              <a:pPr algn="l"/>
              <a:r>
                <a:rPr lang="en-US" sz="1200" dirty="0" smtClean="0">
                  <a:latin typeface="微软雅黑" panose="020B0503020204020204" pitchFamily="34" charset="-122"/>
                  <a:ea typeface="微软雅黑" panose="020B0503020204020204" pitchFamily="34" charset="-122"/>
                  <a:cs typeface="Arial" panose="020B0604020202020204" pitchFamily="34" charset="0"/>
                </a:rPr>
                <a:t>❶ </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基本操作（阵列注册，资源发放</a:t>
              </a:r>
              <a:r>
                <a:rPr lang="en-US" altLang="zh-CN" sz="1200" dirty="0" smtClean="0">
                  <a:latin typeface="微软雅黑" panose="020B0503020204020204" pitchFamily="34" charset="-122"/>
                  <a:ea typeface="微软雅黑" panose="020B0503020204020204" pitchFamily="34" charset="-122"/>
                  <a:cs typeface="Arial" panose="020B0604020202020204" pitchFamily="34" charset="0"/>
                </a:rPr>
                <a:t>…</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正方形/長方形 6">
              <a:extLst>
                <a:ext uri="{FF2B5EF4-FFF2-40B4-BE49-F238E27FC236}">
                  <a16:creationId xmlns="" xmlns:a16="http://schemas.microsoft.com/office/drawing/2014/main" id="{36CF11B0-312C-40B3-8D53-B5A3FA2D8F17}"/>
                </a:ext>
              </a:extLst>
            </p:cNvPr>
            <p:cNvSpPr/>
            <p:nvPr/>
          </p:nvSpPr>
          <p:spPr>
            <a:xfrm>
              <a:off x="450757" y="1166138"/>
              <a:ext cx="1108434" cy="40618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7" name="正方形/長方形 7">
              <a:extLst>
                <a:ext uri="{FF2B5EF4-FFF2-40B4-BE49-F238E27FC236}">
                  <a16:creationId xmlns="" xmlns:a16="http://schemas.microsoft.com/office/drawing/2014/main" id="{916CAAA3-3EA1-425C-8CB2-2C5623BD37EB}"/>
                </a:ext>
              </a:extLst>
            </p:cNvPr>
            <p:cNvSpPr/>
            <p:nvPr/>
          </p:nvSpPr>
          <p:spPr>
            <a:xfrm>
              <a:off x="460329" y="1860607"/>
              <a:ext cx="1095671" cy="460020"/>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sz="900" dirty="0">
                <a:latin typeface="Arial" panose="020B0604020202020204" pitchFamily="34" charset="0"/>
                <a:ea typeface="メイリオ"/>
                <a:cs typeface="Arial" panose="020B0604020202020204" pitchFamily="34" charset="0"/>
              </a:endParaRPr>
            </a:p>
          </p:txBody>
        </p:sp>
        <p:sp>
          <p:nvSpPr>
            <p:cNvPr id="8" name="正方形/長方形 8">
              <a:extLst>
                <a:ext uri="{FF2B5EF4-FFF2-40B4-BE49-F238E27FC236}">
                  <a16:creationId xmlns="" xmlns:a16="http://schemas.microsoft.com/office/drawing/2014/main" id="{8459DC65-0D5A-482B-8061-4D62AB776521}"/>
                </a:ext>
              </a:extLst>
            </p:cNvPr>
            <p:cNvSpPr/>
            <p:nvPr/>
          </p:nvSpPr>
          <p:spPr>
            <a:xfrm>
              <a:off x="1861028" y="1860607"/>
              <a:ext cx="1095671" cy="438374"/>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sz="900" dirty="0">
                <a:latin typeface="Arial" panose="020B0604020202020204" pitchFamily="34" charset="0"/>
                <a:ea typeface="メイリオ"/>
                <a:cs typeface="Arial" panose="020B0604020202020204" pitchFamily="34" charset="0"/>
              </a:endParaRPr>
            </a:p>
          </p:txBody>
        </p:sp>
        <p:sp>
          <p:nvSpPr>
            <p:cNvPr id="9" name="正方形/長方形 9">
              <a:extLst>
                <a:ext uri="{FF2B5EF4-FFF2-40B4-BE49-F238E27FC236}">
                  <a16:creationId xmlns="" xmlns:a16="http://schemas.microsoft.com/office/drawing/2014/main" id="{68B4A6FC-39A1-4EF5-98A1-4D86FAA8ABF8}"/>
                </a:ext>
              </a:extLst>
            </p:cNvPr>
            <p:cNvSpPr/>
            <p:nvPr/>
          </p:nvSpPr>
          <p:spPr>
            <a:xfrm>
              <a:off x="2023751" y="1929246"/>
              <a:ext cx="770224" cy="216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Cinder</a:t>
              </a:r>
              <a:endPar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10" name="正方形/長方形 10">
              <a:extLst>
                <a:ext uri="{FF2B5EF4-FFF2-40B4-BE49-F238E27FC236}">
                  <a16:creationId xmlns="" xmlns:a16="http://schemas.microsoft.com/office/drawing/2014/main" id="{A8D634EB-3B48-4253-8F52-337084ED08E8}"/>
                </a:ext>
              </a:extLst>
            </p:cNvPr>
            <p:cNvSpPr/>
            <p:nvPr/>
          </p:nvSpPr>
          <p:spPr>
            <a:xfrm>
              <a:off x="623052" y="1946743"/>
              <a:ext cx="770224" cy="216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Dorado</a:t>
              </a:r>
              <a:endPar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11" name="テキスト ボックス 11">
              <a:extLst>
                <a:ext uri="{FF2B5EF4-FFF2-40B4-BE49-F238E27FC236}">
                  <a16:creationId xmlns="" xmlns:a16="http://schemas.microsoft.com/office/drawing/2014/main" id="{888655C8-740B-45F0-8E3A-FDECBD1CAD57}"/>
                </a:ext>
              </a:extLst>
            </p:cNvPr>
            <p:cNvSpPr txBox="1"/>
            <p:nvPr/>
          </p:nvSpPr>
          <p:spPr>
            <a:xfrm>
              <a:off x="623372" y="2126058"/>
              <a:ext cx="769586" cy="192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az1</a:t>
              </a:r>
            </a:p>
          </p:txBody>
        </p:sp>
        <p:sp>
          <p:nvSpPr>
            <p:cNvPr id="12" name="テキスト ボックス 12">
              <a:extLst>
                <a:ext uri="{FF2B5EF4-FFF2-40B4-BE49-F238E27FC236}">
                  <a16:creationId xmlns="" xmlns:a16="http://schemas.microsoft.com/office/drawing/2014/main" id="{86BC2A22-5C89-4EF5-AB01-AC303FDCD36D}"/>
                </a:ext>
              </a:extLst>
            </p:cNvPr>
            <p:cNvSpPr txBox="1"/>
            <p:nvPr/>
          </p:nvSpPr>
          <p:spPr>
            <a:xfrm>
              <a:off x="2024071" y="2112609"/>
              <a:ext cx="769586" cy="181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az2</a:t>
              </a:r>
            </a:p>
          </p:txBody>
        </p:sp>
        <p:cxnSp>
          <p:nvCxnSpPr>
            <p:cNvPr id="13" name="直線矢印コネクタ 13">
              <a:extLst>
                <a:ext uri="{FF2B5EF4-FFF2-40B4-BE49-F238E27FC236}">
                  <a16:creationId xmlns="" xmlns:a16="http://schemas.microsoft.com/office/drawing/2014/main" id="{6091A59A-8841-4545-9D10-A33B779D9C05}"/>
                </a:ext>
              </a:extLst>
            </p:cNvPr>
            <p:cNvCxnSpPr>
              <a:endCxn id="10" idx="0"/>
            </p:cNvCxnSpPr>
            <p:nvPr/>
          </p:nvCxnSpPr>
          <p:spPr>
            <a:xfrm>
              <a:off x="999550" y="1534908"/>
              <a:ext cx="8615" cy="411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4">
              <a:extLst>
                <a:ext uri="{FF2B5EF4-FFF2-40B4-BE49-F238E27FC236}">
                  <a16:creationId xmlns="" xmlns:a16="http://schemas.microsoft.com/office/drawing/2014/main" id="{D83E7F71-DE09-410E-AF0A-DB2BAF2F608E}"/>
                </a:ext>
              </a:extLst>
            </p:cNvPr>
            <p:cNvSpPr/>
            <p:nvPr/>
          </p:nvSpPr>
          <p:spPr>
            <a:xfrm>
              <a:off x="579978" y="1319567"/>
              <a:ext cx="849991" cy="2164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15" name="テキスト ボックス 15">
              <a:extLst>
                <a:ext uri="{FF2B5EF4-FFF2-40B4-BE49-F238E27FC236}">
                  <a16:creationId xmlns="" xmlns:a16="http://schemas.microsoft.com/office/drawing/2014/main" id="{F66A04CA-E96A-466F-8A54-1CF3D4B8FEF8}"/>
                </a:ext>
              </a:extLst>
            </p:cNvPr>
            <p:cNvSpPr txBox="1"/>
            <p:nvPr/>
          </p:nvSpPr>
          <p:spPr>
            <a:xfrm>
              <a:off x="623372" y="1134600"/>
              <a:ext cx="769586" cy="1928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Host</a:t>
              </a:r>
            </a:p>
          </p:txBody>
        </p:sp>
        <p:cxnSp>
          <p:nvCxnSpPr>
            <p:cNvPr id="16" name="直線矢印コネクタ 16">
              <a:extLst>
                <a:ext uri="{FF2B5EF4-FFF2-40B4-BE49-F238E27FC236}">
                  <a16:creationId xmlns="" xmlns:a16="http://schemas.microsoft.com/office/drawing/2014/main" id="{F35A72E0-F8DB-4C0E-9803-45CBBE471188}"/>
                </a:ext>
              </a:extLst>
            </p:cNvPr>
            <p:cNvCxnSpPr>
              <a:cxnSpLocks/>
              <a:endCxn id="9" idx="0"/>
            </p:cNvCxnSpPr>
            <p:nvPr/>
          </p:nvCxnSpPr>
          <p:spPr>
            <a:xfrm>
              <a:off x="1001145" y="1538945"/>
              <a:ext cx="1407718" cy="3903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9">
              <a:extLst>
                <a:ext uri="{FF2B5EF4-FFF2-40B4-BE49-F238E27FC236}">
                  <a16:creationId xmlns="" xmlns:a16="http://schemas.microsoft.com/office/drawing/2014/main" id="{7E211F90-6544-46E7-A533-259EC2CB68DB}"/>
                </a:ext>
              </a:extLst>
            </p:cNvPr>
            <p:cNvCxnSpPr/>
            <p:nvPr/>
          </p:nvCxnSpPr>
          <p:spPr>
            <a:xfrm flipV="1">
              <a:off x="1709036" y="1434238"/>
              <a:ext cx="303311" cy="193264"/>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对角圆角矩形 84"/>
            <p:cNvSpPr/>
            <p:nvPr/>
          </p:nvSpPr>
          <p:spPr>
            <a:xfrm>
              <a:off x="2077715" y="1162603"/>
              <a:ext cx="916796" cy="564776"/>
            </a:xfrm>
            <a:prstGeom prst="round2Diag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1200"/>
                </a:spcAft>
              </a:pPr>
              <a:r>
                <a:rPr lang="ja-JP" altLang="en-US" sz="800" dirty="0">
                  <a:solidFill>
                    <a:srgbClr val="595959"/>
                  </a:solidFill>
                  <a:latin typeface="Arial" panose="020B0604020202020204" pitchFamily="34" charset="0"/>
                  <a:ea typeface="メイリオ" panose="020B0604030504040204" pitchFamily="50" charset="-128"/>
                  <a:cs typeface="Arial" panose="020B0604020202020204" pitchFamily="34" charset="0"/>
                </a:rPr>
                <a:t>Access Protocol Replication Policy QoS Policy etc...</a:t>
              </a:r>
            </a:p>
          </p:txBody>
        </p:sp>
        <p:sp>
          <p:nvSpPr>
            <p:cNvPr id="86" name="对角圆角矩形 85"/>
            <p:cNvSpPr/>
            <p:nvPr/>
          </p:nvSpPr>
          <p:spPr>
            <a:xfrm>
              <a:off x="783006" y="1634225"/>
              <a:ext cx="510126" cy="155051"/>
            </a:xfrm>
            <a:prstGeom prst="round2Diag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1200"/>
                </a:spcAft>
              </a:pPr>
              <a:r>
                <a:rPr lang="en-US" altLang="zh-CN" sz="800" dirty="0" smtClean="0">
                  <a:solidFill>
                    <a:srgbClr val="595959"/>
                  </a:solidFill>
                  <a:latin typeface="Arial" panose="020B0604020202020204" pitchFamily="34" charset="0"/>
                  <a:ea typeface="メイリオ" panose="020B0604030504040204" pitchFamily="50" charset="-128"/>
                  <a:cs typeface="Arial" panose="020B0604020202020204" pitchFamily="34" charset="0"/>
                </a:rPr>
                <a:t>Profile1</a:t>
              </a:r>
              <a:endParaRPr lang="ja-JP" altLang="en-US" sz="800"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87" name="对角圆角矩形 86"/>
            <p:cNvSpPr/>
            <p:nvPr/>
          </p:nvSpPr>
          <p:spPr>
            <a:xfrm>
              <a:off x="1456219" y="1634225"/>
              <a:ext cx="505634" cy="168656"/>
            </a:xfrm>
            <a:prstGeom prst="round2Diag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spcBef>
                  <a:spcPts val="1200"/>
                </a:spcBef>
                <a:spcAft>
                  <a:spcPts val="1200"/>
                </a:spcAft>
              </a:pPr>
              <a:r>
                <a:rPr lang="en-US" altLang="zh-CN" sz="800" dirty="0" smtClean="0">
                  <a:solidFill>
                    <a:srgbClr val="595959"/>
                  </a:solidFill>
                  <a:latin typeface="Arial" panose="020B0604020202020204" pitchFamily="34" charset="0"/>
                  <a:ea typeface="メイリオ" panose="020B0604030504040204" pitchFamily="50" charset="-128"/>
                  <a:cs typeface="Arial" panose="020B0604020202020204" pitchFamily="34" charset="0"/>
                </a:rPr>
                <a:t>Profile2</a:t>
              </a:r>
              <a:endParaRPr lang="ja-JP" altLang="en-US" sz="800"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grpSp>
      <p:sp>
        <p:nvSpPr>
          <p:cNvPr id="108" name="矩形 107"/>
          <p:cNvSpPr/>
          <p:nvPr/>
        </p:nvSpPr>
        <p:spPr>
          <a:xfrm>
            <a:off x="4860745" y="1455357"/>
            <a:ext cx="3401823" cy="2123658"/>
          </a:xfrm>
          <a:prstGeom prst="rect">
            <a:avLst/>
          </a:prstGeom>
        </p:spPr>
        <p:txBody>
          <a:bodyPr wrap="square">
            <a:spAutoFit/>
          </a:bodyPr>
          <a:lstStyle/>
          <a:p>
            <a:pPr marL="285750" indent="-285750">
              <a:lnSpc>
                <a:spcPct val="150000"/>
              </a:lnSpc>
              <a:buFont typeface="Wingdings" panose="05000000000000000000" pitchFamily="2" charset="2"/>
              <a:buChar char="p"/>
            </a:pPr>
            <a:r>
              <a:rPr kumimoji="1" lang="zh-CN" altLang="en-US" sz="1400" b="1" dirty="0" smtClean="0">
                <a:latin typeface="微软雅黑" panose="020B0503020204020204" pitchFamily="34" charset="-122"/>
                <a:ea typeface="微软雅黑" panose="020B0503020204020204" pitchFamily="34" charset="-122"/>
                <a:cs typeface="メイリオ" panose="020B0604030504040204" pitchFamily="50" charset="-128"/>
              </a:rPr>
              <a:t>阵列注册</a:t>
            </a:r>
            <a:endParaRPr kumimoji="1" lang="en-US" altLang="zh-CN" sz="1400" b="1" dirty="0">
              <a:latin typeface="微软雅黑" panose="020B0503020204020204" pitchFamily="34" charset="-122"/>
              <a:ea typeface="微软雅黑" panose="020B0503020204020204" pitchFamily="34" charset="-122"/>
              <a:cs typeface="メイリオ" panose="020B0604030504040204" pitchFamily="50" charset="-128"/>
            </a:endParaRPr>
          </a:p>
          <a:p>
            <a:pPr marL="514350" lvl="1" indent="-171450">
              <a:lnSpc>
                <a:spcPct val="150000"/>
              </a:lnSpc>
              <a:buFont typeface="Arial" panose="020B0604020202020204" pitchFamily="34" charset="0"/>
              <a:buChar char="•"/>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后端服务自动发现</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514350" lvl="1" indent="-171450">
              <a:lnSpc>
                <a:spcPct val="150000"/>
              </a:lnSpc>
              <a:buFont typeface="Arial" panose="020B0604020202020204" pitchFamily="34" charset="0"/>
              <a:buChar char="•"/>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异构后端支持</a:t>
            </a:r>
            <a:endPar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endParaRPr>
          </a:p>
          <a:p>
            <a:pPr marL="285750" indent="-285750">
              <a:lnSpc>
                <a:spcPct val="150000"/>
              </a:lnSpc>
              <a:buFont typeface="Wingdings" panose="05000000000000000000" pitchFamily="2" charset="2"/>
              <a:buChar char="p"/>
            </a:pPr>
            <a:r>
              <a:rPr kumimoji="1" lang="zh-CN" altLang="en-US" sz="1400" b="1" dirty="0" smtClean="0">
                <a:latin typeface="微软雅黑" panose="020B0503020204020204" pitchFamily="34" charset="-122"/>
                <a:ea typeface="微软雅黑" panose="020B0503020204020204" pitchFamily="34" charset="-122"/>
                <a:cs typeface="メイリオ" panose="020B0604030504040204" pitchFamily="50" charset="-128"/>
              </a:rPr>
              <a:t>资源发放</a:t>
            </a:r>
            <a:endParaRPr kumimoji="1" lang="en-US" altLang="zh-CN" sz="1400" b="1" dirty="0">
              <a:latin typeface="微软雅黑" panose="020B0503020204020204" pitchFamily="34" charset="-122"/>
              <a:ea typeface="微软雅黑" panose="020B0503020204020204" pitchFamily="34" charset="-122"/>
              <a:cs typeface="メイリオ" panose="020B0604030504040204" pitchFamily="50" charset="-128"/>
            </a:endParaRPr>
          </a:p>
          <a:p>
            <a:pPr marL="514350" lvl="1" indent="-171450">
              <a:lnSpc>
                <a:spcPct val="150000"/>
              </a:lnSpc>
              <a:buFont typeface="Arial" panose="020B0604020202020204" pitchFamily="34" charset="0"/>
              <a:buChar char="•"/>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统一资源描述，不感知后端差异</a:t>
            </a:r>
            <a:endPar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endParaRPr>
          </a:p>
          <a:p>
            <a:pPr marL="514350" lvl="1" indent="-171450">
              <a:lnSpc>
                <a:spcPct val="150000"/>
              </a:lnSpc>
              <a:buFont typeface="Arial" panose="020B0604020202020204" pitchFamily="34" charset="0"/>
              <a:buChar char="•"/>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基于</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S</a:t>
            </a: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wordfish</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的</a:t>
            </a: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Policy</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514350" lvl="1" indent="-171450">
              <a:lnSpc>
                <a:spcPct val="150000"/>
              </a:lnSpc>
              <a:buFont typeface="Arial" panose="020B0604020202020204" pitchFamily="34" charset="0"/>
              <a:buChar char="•"/>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秒级快速</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发放</a:t>
            </a:r>
            <a:endPar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endParaRPr>
          </a:p>
        </p:txBody>
      </p:sp>
    </p:spTree>
    <p:extLst>
      <p:ext uri="{BB962C8B-B14F-4D97-AF65-F5344CB8AC3E}">
        <p14:creationId xmlns:p14="http://schemas.microsoft.com/office/powerpoint/2010/main" val="3015688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551614" y="4719130"/>
            <a:ext cx="324677" cy="273844"/>
          </a:xfrm>
        </p:spPr>
        <p:txBody>
          <a:bodyPr/>
          <a:lstStyle/>
          <a:p>
            <a:fld id="{C3837181-38C6-AD4F-B8BA-B444770388BB}" type="slidenum">
              <a:rPr lang="en-US" sz="700" smtClean="0"/>
              <a:pPr/>
              <a:t>6</a:t>
            </a:fld>
            <a:endParaRPr lang="en-US" sz="700" dirty="0"/>
          </a:p>
        </p:txBody>
      </p:sp>
      <p:sp>
        <p:nvSpPr>
          <p:cNvPr id="5" name="标题 1"/>
          <p:cNvSpPr>
            <a:spLocks noGrp="1"/>
          </p:cNvSpPr>
          <p:nvPr>
            <p:ph type="ctrTitle"/>
          </p:nvPr>
        </p:nvSpPr>
        <p:spPr>
          <a:xfrm>
            <a:off x="376156" y="159378"/>
            <a:ext cx="8275856" cy="797036"/>
          </a:xfrm>
        </p:spPr>
        <p:txBody>
          <a:bodyPr/>
          <a:lstStyle/>
          <a:p>
            <a:r>
              <a:rPr lang="zh-CN" altLang="en-US" b="1" dirty="0" smtClean="0">
                <a:ea typeface="微软雅黑" panose="020B0503020204020204" pitchFamily="34" charset="-122"/>
              </a:rPr>
              <a:t>北向生态对接方案</a:t>
            </a:r>
            <a:endParaRPr lang="en-US" b="1" dirty="0">
              <a:ea typeface="微软雅黑" panose="020B0503020204020204" pitchFamily="34" charset="-122"/>
            </a:endParaRPr>
          </a:p>
        </p:txBody>
      </p:sp>
      <p:grpSp>
        <p:nvGrpSpPr>
          <p:cNvPr id="2" name="组合 1"/>
          <p:cNvGrpSpPr/>
          <p:nvPr/>
        </p:nvGrpSpPr>
        <p:grpSpPr>
          <a:xfrm>
            <a:off x="250476" y="1292729"/>
            <a:ext cx="4248502" cy="2052863"/>
            <a:chOff x="224972" y="2845598"/>
            <a:chExt cx="3849496" cy="1747991"/>
          </a:xfrm>
        </p:grpSpPr>
        <p:sp>
          <p:nvSpPr>
            <p:cNvPr id="109" name="正方形/長方形 6">
              <a:extLst>
                <a:ext uri="{FF2B5EF4-FFF2-40B4-BE49-F238E27FC236}">
                  <a16:creationId xmlns="" xmlns:a16="http://schemas.microsoft.com/office/drawing/2014/main" id="{F102DE79-B08C-40ED-8609-662DB215966F}"/>
                </a:ext>
              </a:extLst>
            </p:cNvPr>
            <p:cNvSpPr/>
            <p:nvPr/>
          </p:nvSpPr>
          <p:spPr>
            <a:xfrm>
              <a:off x="280565" y="3322010"/>
              <a:ext cx="1586174" cy="107923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0" name="正方形/長方形 7">
              <a:extLst>
                <a:ext uri="{FF2B5EF4-FFF2-40B4-BE49-F238E27FC236}">
                  <a16:creationId xmlns="" xmlns:a16="http://schemas.microsoft.com/office/drawing/2014/main" id="{45C4DD40-AC5F-4A5B-B400-04D717DA76A2}"/>
                </a:ext>
              </a:extLst>
            </p:cNvPr>
            <p:cNvSpPr/>
            <p:nvPr/>
          </p:nvSpPr>
          <p:spPr>
            <a:xfrm>
              <a:off x="2427295" y="3214572"/>
              <a:ext cx="1366298" cy="507384"/>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1" name="正方形/長方形 8">
              <a:extLst>
                <a:ext uri="{FF2B5EF4-FFF2-40B4-BE49-F238E27FC236}">
                  <a16:creationId xmlns="" xmlns:a16="http://schemas.microsoft.com/office/drawing/2014/main" id="{8E549B15-47BB-4BDE-8F68-1DC5F17EA614}"/>
                </a:ext>
              </a:extLst>
            </p:cNvPr>
            <p:cNvSpPr/>
            <p:nvPr/>
          </p:nvSpPr>
          <p:spPr>
            <a:xfrm>
              <a:off x="2069132" y="4034218"/>
              <a:ext cx="974203" cy="55937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2" name="テキスト ボックス 9">
              <a:extLst>
                <a:ext uri="{FF2B5EF4-FFF2-40B4-BE49-F238E27FC236}">
                  <a16:creationId xmlns="" xmlns:a16="http://schemas.microsoft.com/office/drawing/2014/main" id="{11D069AD-9101-4860-9E75-A50B9FD27031}"/>
                </a:ext>
              </a:extLst>
            </p:cNvPr>
            <p:cNvSpPr txBox="1"/>
            <p:nvPr/>
          </p:nvSpPr>
          <p:spPr>
            <a:xfrm>
              <a:off x="610789" y="3343151"/>
              <a:ext cx="909357" cy="145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dirty="0">
                  <a:solidFill>
                    <a:srgbClr val="595959"/>
                  </a:solidFill>
                  <a:latin typeface="メイリオ" panose="020B0604030504040204" pitchFamily="50" charset="-128"/>
                  <a:ea typeface="メイリオ" panose="020B0604030504040204" pitchFamily="50" charset="-128"/>
                </a:rPr>
                <a:t>H</a:t>
              </a:r>
              <a:r>
                <a:rPr lang="en-US" altLang="en-US" sz="800" b="1" dirty="0" err="1">
                  <a:latin typeface="メイリオ"/>
                  <a:ea typeface="メイリオ"/>
                </a:rPr>
                <a:t>ost</a:t>
              </a:r>
              <a:endParaRPr lang="ja-JP" sz="800" dirty="0" err="1"/>
            </a:p>
          </p:txBody>
        </p:sp>
        <p:sp>
          <p:nvSpPr>
            <p:cNvPr id="113" name="テキスト ボックス 10">
              <a:extLst>
                <a:ext uri="{FF2B5EF4-FFF2-40B4-BE49-F238E27FC236}">
                  <a16:creationId xmlns="" xmlns:a16="http://schemas.microsoft.com/office/drawing/2014/main" id="{7F81FE64-5577-4DDE-8AF6-9CDE42858E02}"/>
                </a:ext>
              </a:extLst>
            </p:cNvPr>
            <p:cNvSpPr txBox="1"/>
            <p:nvPr/>
          </p:nvSpPr>
          <p:spPr>
            <a:xfrm>
              <a:off x="2655765" y="3235713"/>
              <a:ext cx="909357" cy="145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H</a:t>
              </a:r>
              <a:r>
                <a:rPr lang="en-US" altLang="en-US" sz="800" b="1" dirty="0" err="1">
                  <a:latin typeface="メイリオ"/>
                  <a:ea typeface="メイリオ"/>
                </a:rPr>
                <a:t>ost</a:t>
              </a:r>
              <a:endParaRPr lang="ja-JP" sz="800" dirty="0" err="1"/>
            </a:p>
          </p:txBody>
        </p:sp>
        <p:sp>
          <p:nvSpPr>
            <p:cNvPr id="114" name="正方形/長方形 11">
              <a:extLst>
                <a:ext uri="{FF2B5EF4-FFF2-40B4-BE49-F238E27FC236}">
                  <a16:creationId xmlns="" xmlns:a16="http://schemas.microsoft.com/office/drawing/2014/main" id="{046BBCF4-3487-414F-98D8-CD824E616773}"/>
                </a:ext>
              </a:extLst>
            </p:cNvPr>
            <p:cNvSpPr/>
            <p:nvPr/>
          </p:nvSpPr>
          <p:spPr>
            <a:xfrm>
              <a:off x="348427" y="3557681"/>
              <a:ext cx="1400361" cy="2405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OpenStack</a:t>
              </a:r>
              <a:r>
                <a:rPr lang="en-US" altLang="ja-JP"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en-US" altLang="ja-JP" sz="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800" b="1" dirty="0" smtClean="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Single node)</a:t>
              </a:r>
              <a:endParaRPr kumimoji="1" lang="ja-JP" altLang="en-US" sz="800" b="1" dirty="0">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正方形/長方形 12">
              <a:extLst>
                <a:ext uri="{FF2B5EF4-FFF2-40B4-BE49-F238E27FC236}">
                  <a16:creationId xmlns="" xmlns:a16="http://schemas.microsoft.com/office/drawing/2014/main" id="{8E451372-9144-4A7F-BC12-0B100A04634A}"/>
                </a:ext>
              </a:extLst>
            </p:cNvPr>
            <p:cNvSpPr/>
            <p:nvPr/>
          </p:nvSpPr>
          <p:spPr>
            <a:xfrm>
              <a:off x="348428" y="4018624"/>
              <a:ext cx="1417326" cy="2405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OpenSDS Ci</a:t>
              </a:r>
              <a:r>
                <a:rPr lang="ja-JP" altLang="en-US" sz="800" b="1">
                  <a:solidFill>
                    <a:schemeClr val="tx1"/>
                  </a:solidFill>
                  <a:latin typeface="メイリオ"/>
                  <a:ea typeface="メイリオ"/>
                </a:rPr>
                <a:t>nder Compatible API Pl</a:t>
              </a:r>
              <a:r>
                <a:rPr lang="en-US" altLang="en-US" sz="800" b="1" dirty="0" err="1">
                  <a:solidFill>
                    <a:schemeClr val="tx1"/>
                  </a:solidFill>
                  <a:latin typeface="メイリオ"/>
                  <a:ea typeface="メイリオ"/>
                </a:rPr>
                <a:t>ugin</a:t>
              </a:r>
              <a:endParaRPr lang="ja-JP" sz="800" dirty="0" err="1">
                <a:solidFill>
                  <a:schemeClr val="tx1"/>
                </a:solidFill>
              </a:endParaRPr>
            </a:p>
          </p:txBody>
        </p:sp>
        <p:sp>
          <p:nvSpPr>
            <p:cNvPr id="116" name="正方形/長方形 13">
              <a:extLst>
                <a:ext uri="{FF2B5EF4-FFF2-40B4-BE49-F238E27FC236}">
                  <a16:creationId xmlns="" xmlns:a16="http://schemas.microsoft.com/office/drawing/2014/main" id="{2ECE1217-8676-438B-BE8E-20167645C0FE}"/>
                </a:ext>
              </a:extLst>
            </p:cNvPr>
            <p:cNvSpPr/>
            <p:nvPr/>
          </p:nvSpPr>
          <p:spPr>
            <a:xfrm>
              <a:off x="2506468" y="3387859"/>
              <a:ext cx="1207952" cy="2405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OpenSDS</a:t>
              </a:r>
              <a:endParaRPr kumimoji="1"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4">
              <a:extLst>
                <a:ext uri="{FF2B5EF4-FFF2-40B4-BE49-F238E27FC236}">
                  <a16:creationId xmlns="" xmlns:a16="http://schemas.microsoft.com/office/drawing/2014/main" id="{51DD329E-EB04-44DC-AE2A-3C4CC174D067}"/>
                </a:ext>
              </a:extLst>
            </p:cNvPr>
            <p:cNvSpPr txBox="1"/>
            <p:nvPr/>
          </p:nvSpPr>
          <p:spPr>
            <a:xfrm>
              <a:off x="2101555" y="4426195"/>
              <a:ext cx="909357" cy="145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a</a:t>
              </a:r>
              <a:r>
                <a:rPr lang="en-US" altLang="ja-JP" sz="800" b="1" dirty="0">
                  <a:latin typeface="メイリオ"/>
                  <a:ea typeface="メイリオ"/>
                </a:rPr>
                <a:t>z1</a:t>
              </a:r>
              <a:endParaRPr lang="en-US" altLang="en-US" sz="800" b="1" dirty="0">
                <a:latin typeface="メイリオ"/>
                <a:ea typeface="メイリオ"/>
              </a:endParaRPr>
            </a:p>
          </p:txBody>
        </p:sp>
        <p:cxnSp>
          <p:nvCxnSpPr>
            <p:cNvPr id="118" name="直線矢印コネクタ 15">
              <a:extLst>
                <a:ext uri="{FF2B5EF4-FFF2-40B4-BE49-F238E27FC236}">
                  <a16:creationId xmlns="" xmlns:a16="http://schemas.microsoft.com/office/drawing/2014/main" id="{30BB55A3-4828-4D14-BB7F-8958556EBDBA}"/>
                </a:ext>
              </a:extLst>
            </p:cNvPr>
            <p:cNvCxnSpPr/>
            <p:nvPr/>
          </p:nvCxnSpPr>
          <p:spPr>
            <a:xfrm flipH="1">
              <a:off x="1061136" y="3811025"/>
              <a:ext cx="377" cy="2231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6">
              <a:extLst>
                <a:ext uri="{FF2B5EF4-FFF2-40B4-BE49-F238E27FC236}">
                  <a16:creationId xmlns="" xmlns:a16="http://schemas.microsoft.com/office/drawing/2014/main" id="{7BFE35B3-DF75-4054-AE92-696967F9A34D}"/>
                </a:ext>
              </a:extLst>
            </p:cNvPr>
            <p:cNvCxnSpPr>
              <a:stCxn id="115" idx="3"/>
              <a:endCxn id="116" idx="1"/>
            </p:cNvCxnSpPr>
            <p:nvPr/>
          </p:nvCxnSpPr>
          <p:spPr>
            <a:xfrm flipV="1">
              <a:off x="1765754" y="3508120"/>
              <a:ext cx="740714" cy="6307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正方形/長方形 17">
              <a:extLst>
                <a:ext uri="{FF2B5EF4-FFF2-40B4-BE49-F238E27FC236}">
                  <a16:creationId xmlns="" xmlns:a16="http://schemas.microsoft.com/office/drawing/2014/main" id="{D6ED15CD-0E45-448B-9491-7E8A0CB09BBC}"/>
                </a:ext>
              </a:extLst>
            </p:cNvPr>
            <p:cNvSpPr/>
            <p:nvPr/>
          </p:nvSpPr>
          <p:spPr>
            <a:xfrm>
              <a:off x="2120029" y="4139925"/>
              <a:ext cx="872409" cy="2405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Backend Storage</a:t>
              </a:r>
              <a:endParaRPr kumimoji="1"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1" name="正方形/長方形 18">
              <a:extLst>
                <a:ext uri="{FF2B5EF4-FFF2-40B4-BE49-F238E27FC236}">
                  <a16:creationId xmlns="" xmlns:a16="http://schemas.microsoft.com/office/drawing/2014/main" id="{9E39F21A-A5B9-46D0-9247-9F4C6A5DE3AC}"/>
                </a:ext>
              </a:extLst>
            </p:cNvPr>
            <p:cNvSpPr/>
            <p:nvPr/>
          </p:nvSpPr>
          <p:spPr>
            <a:xfrm>
              <a:off x="3100265" y="4032485"/>
              <a:ext cx="974203" cy="559371"/>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2" name="テキスト ボックス 19">
              <a:extLst>
                <a:ext uri="{FF2B5EF4-FFF2-40B4-BE49-F238E27FC236}">
                  <a16:creationId xmlns="" xmlns:a16="http://schemas.microsoft.com/office/drawing/2014/main" id="{4B1576AC-ED8A-49CD-BF4F-23E37814E4AA}"/>
                </a:ext>
              </a:extLst>
            </p:cNvPr>
            <p:cNvSpPr txBox="1"/>
            <p:nvPr/>
          </p:nvSpPr>
          <p:spPr>
            <a:xfrm>
              <a:off x="3132688" y="4424462"/>
              <a:ext cx="909357" cy="1458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a</a:t>
              </a:r>
              <a:r>
                <a:rPr lang="en-US" altLang="ja-JP" sz="800" b="1" dirty="0">
                  <a:latin typeface="メイリオ"/>
                  <a:ea typeface="メイリオ"/>
                </a:rPr>
                <a:t>z2</a:t>
              </a:r>
              <a:endParaRPr lang="en-US" altLang="en-US" sz="800" b="1" dirty="0">
                <a:latin typeface="メイリオ"/>
                <a:ea typeface="メイリオ"/>
              </a:endParaRPr>
            </a:p>
          </p:txBody>
        </p:sp>
        <p:sp>
          <p:nvSpPr>
            <p:cNvPr id="123" name="正方形/長方形 20">
              <a:extLst>
                <a:ext uri="{FF2B5EF4-FFF2-40B4-BE49-F238E27FC236}">
                  <a16:creationId xmlns="" xmlns:a16="http://schemas.microsoft.com/office/drawing/2014/main" id="{2975893A-93C8-4A20-BB2F-C523B1346F96}"/>
                </a:ext>
              </a:extLst>
            </p:cNvPr>
            <p:cNvSpPr/>
            <p:nvPr/>
          </p:nvSpPr>
          <p:spPr>
            <a:xfrm>
              <a:off x="3151162" y="4138192"/>
              <a:ext cx="872409" cy="2405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Backend Storage</a:t>
              </a:r>
              <a:endParaRPr kumimoji="1"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24" name="直線矢印コネクタ 21">
              <a:extLst>
                <a:ext uri="{FF2B5EF4-FFF2-40B4-BE49-F238E27FC236}">
                  <a16:creationId xmlns="" xmlns:a16="http://schemas.microsoft.com/office/drawing/2014/main" id="{FBF8D416-FD27-4AEA-9791-7522D184EDC6}"/>
                </a:ext>
              </a:extLst>
            </p:cNvPr>
            <p:cNvCxnSpPr/>
            <p:nvPr/>
          </p:nvCxnSpPr>
          <p:spPr>
            <a:xfrm flipH="1">
              <a:off x="2536252" y="3632194"/>
              <a:ext cx="541392" cy="5004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22">
              <a:extLst>
                <a:ext uri="{FF2B5EF4-FFF2-40B4-BE49-F238E27FC236}">
                  <a16:creationId xmlns="" xmlns:a16="http://schemas.microsoft.com/office/drawing/2014/main" id="{0D6C1956-A95F-4412-AE35-956B920DF740}"/>
                </a:ext>
              </a:extLst>
            </p:cNvPr>
            <p:cNvCxnSpPr>
              <a:cxnSpLocks/>
            </p:cNvCxnSpPr>
            <p:nvPr/>
          </p:nvCxnSpPr>
          <p:spPr>
            <a:xfrm>
              <a:off x="3090839" y="3630461"/>
              <a:ext cx="493511" cy="5004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矩形 125"/>
            <p:cNvSpPr/>
            <p:nvPr/>
          </p:nvSpPr>
          <p:spPr>
            <a:xfrm>
              <a:off x="224972" y="2845598"/>
              <a:ext cx="1664238" cy="261610"/>
            </a:xfrm>
            <a:prstGeom prst="rect">
              <a:avLst/>
            </a:prstGeom>
          </p:spPr>
          <p:txBody>
            <a:bodyPr wrap="none">
              <a:spAutoFit/>
            </a:bodyPr>
            <a:lstStyle/>
            <a:p>
              <a:r>
                <a:rPr lang="en-US" sz="1100" dirty="0" smtClean="0">
                  <a:latin typeface="微软雅黑" panose="020B0503020204020204" pitchFamily="34" charset="-122"/>
                  <a:ea typeface="微软雅黑" panose="020B0503020204020204" pitchFamily="34" charset="-122"/>
                  <a:cs typeface="Calibri" panose="020F0502020204030204" pitchFamily="34" charset="0"/>
                </a:rPr>
                <a:t>❹ </a:t>
              </a:r>
              <a:r>
                <a:rPr lang="en-US" sz="1100" dirty="0" err="1" smtClean="0">
                  <a:latin typeface="微软雅黑" panose="020B0503020204020204" pitchFamily="34" charset="-122"/>
                  <a:ea typeface="微软雅黑" panose="020B0503020204020204" pitchFamily="34" charset="-122"/>
                  <a:cs typeface="Calibri" panose="020F0502020204030204" pitchFamily="34" charset="0"/>
                </a:rPr>
                <a:t>OpenStack</a:t>
              </a:r>
              <a:r>
                <a:rPr lang="zh-CN" altLang="en-US" sz="1100" dirty="0" smtClean="0">
                  <a:latin typeface="微软雅黑" panose="020B0503020204020204" pitchFamily="34" charset="-122"/>
                  <a:ea typeface="微软雅黑" panose="020B0503020204020204" pitchFamily="34" charset="-122"/>
                  <a:cs typeface="Calibri" panose="020F0502020204030204" pitchFamily="34" charset="0"/>
                </a:rPr>
                <a:t>生态对接</a:t>
              </a:r>
              <a:endParaRPr lang="en-US" sz="11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720428" y="1289863"/>
            <a:ext cx="4250490" cy="1960761"/>
            <a:chOff x="4960158" y="2845598"/>
            <a:chExt cx="3589596" cy="1655889"/>
          </a:xfrm>
        </p:grpSpPr>
        <p:grpSp>
          <p:nvGrpSpPr>
            <p:cNvPr id="91" name="组合 90"/>
            <p:cNvGrpSpPr/>
            <p:nvPr/>
          </p:nvGrpSpPr>
          <p:grpSpPr>
            <a:xfrm>
              <a:off x="4968047" y="3322558"/>
              <a:ext cx="3581707" cy="1178929"/>
              <a:chOff x="1191905" y="2073321"/>
              <a:chExt cx="9801367" cy="3621205"/>
            </a:xfrm>
          </p:grpSpPr>
          <p:sp>
            <p:nvSpPr>
              <p:cNvPr id="92" name="正方形/長方形 6">
                <a:extLst>
                  <a:ext uri="{FF2B5EF4-FFF2-40B4-BE49-F238E27FC236}">
                    <a16:creationId xmlns="" xmlns:a16="http://schemas.microsoft.com/office/drawing/2014/main" id="{41CF181D-95EE-4DC5-8E54-D89FA4A03008}"/>
                  </a:ext>
                </a:extLst>
              </p:cNvPr>
              <p:cNvSpPr/>
              <p:nvPr/>
            </p:nvSpPr>
            <p:spPr>
              <a:xfrm>
                <a:off x="1191905" y="2073321"/>
                <a:ext cx="4235355" cy="3564340"/>
              </a:xfrm>
              <a:prstGeom prst="rect">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b="1">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3" name="テキスト ボックス 7">
                <a:extLst>
                  <a:ext uri="{FF2B5EF4-FFF2-40B4-BE49-F238E27FC236}">
                    <a16:creationId xmlns="" xmlns:a16="http://schemas.microsoft.com/office/drawing/2014/main" id="{58E7C391-15D9-4DA7-8615-E0D0B2281926}"/>
                  </a:ext>
                </a:extLst>
              </p:cNvPr>
              <p:cNvSpPr txBox="1"/>
              <p:nvPr/>
            </p:nvSpPr>
            <p:spPr>
              <a:xfrm>
                <a:off x="1579729" y="2154071"/>
                <a:ext cx="3368722" cy="5006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800" b="1">
                    <a:solidFill>
                      <a:srgbClr val="595959"/>
                    </a:solidFill>
                    <a:latin typeface="メイリオ" panose="020B0604030504040204" pitchFamily="50" charset="-128"/>
                    <a:ea typeface="メイリオ" panose="020B0604030504040204" pitchFamily="50" charset="-128"/>
                    <a:cs typeface="メイリオ" panose="020B0604030504040204" pitchFamily="50" charset="-128"/>
                  </a:rPr>
                  <a:t>Kubernetes cluster</a:t>
                </a:r>
                <a:endParaRPr lang="ja-JP" altLang="en-US" sz="800" b="1" dirty="0">
                  <a:solidFill>
                    <a:srgbClr val="595959"/>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4" name="正方形/長方形 8">
                <a:extLst>
                  <a:ext uri="{FF2B5EF4-FFF2-40B4-BE49-F238E27FC236}">
                    <a16:creationId xmlns="" xmlns:a16="http://schemas.microsoft.com/office/drawing/2014/main" id="{6AE90A6A-A552-43E1-9E95-4871EB884A37}"/>
                  </a:ext>
                </a:extLst>
              </p:cNvPr>
              <p:cNvSpPr/>
              <p:nvPr/>
            </p:nvSpPr>
            <p:spPr>
              <a:xfrm>
                <a:off x="1567219" y="2704531"/>
                <a:ext cx="3382370" cy="914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rPr>
                  <a:t>OpenSDS CSI plugin</a:t>
                </a:r>
                <a:endParaRPr kumimoji="1" lang="ja-JP" altLang="en-US" sz="800" b="1">
                  <a:solidFill>
                    <a:schemeClr val="tx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5" name="正方形/長方形 10">
                <a:extLst>
                  <a:ext uri="{FF2B5EF4-FFF2-40B4-BE49-F238E27FC236}">
                    <a16:creationId xmlns="" xmlns:a16="http://schemas.microsoft.com/office/drawing/2014/main" id="{B85CA165-7EA5-4984-B51F-4D7EF25F7323}"/>
                  </a:ext>
                </a:extLst>
              </p:cNvPr>
              <p:cNvSpPr/>
              <p:nvPr/>
            </p:nvSpPr>
            <p:spPr>
              <a:xfrm>
                <a:off x="7748517" y="2084694"/>
                <a:ext cx="3098043" cy="3609832"/>
              </a:xfrm>
              <a:prstGeom prst="rect">
                <a:avLst/>
              </a:prstGeom>
              <a:solidFill>
                <a:schemeClr val="bg1">
                  <a:lumMod val="95000"/>
                </a:schemeClr>
              </a:solid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b="1">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6" name="正方形/長方形 9">
                <a:extLst>
                  <a:ext uri="{FF2B5EF4-FFF2-40B4-BE49-F238E27FC236}">
                    <a16:creationId xmlns="" xmlns:a16="http://schemas.microsoft.com/office/drawing/2014/main" id="{8CD93978-0F96-4939-B98D-942ED3564114}"/>
                  </a:ext>
                </a:extLst>
              </p:cNvPr>
              <p:cNvSpPr/>
              <p:nvPr/>
            </p:nvSpPr>
            <p:spPr>
              <a:xfrm>
                <a:off x="8061277" y="2715904"/>
                <a:ext cx="2495265" cy="61301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a:solidFill>
                      <a:srgbClr val="595959"/>
                    </a:solidFill>
                    <a:latin typeface="メイリオ" panose="020B0604030504040204" pitchFamily="50" charset="-128"/>
                    <a:ea typeface="メイリオ" panose="020B0604030504040204" pitchFamily="50" charset="-128"/>
                    <a:cs typeface="メイリオ" panose="020B0604030504040204" pitchFamily="50" charset="-128"/>
                  </a:rPr>
                  <a:t>OpenSDS</a:t>
                </a:r>
              </a:p>
            </p:txBody>
          </p:sp>
          <p:sp>
            <p:nvSpPr>
              <p:cNvPr id="97" name="テキスト ボックス 11">
                <a:extLst>
                  <a:ext uri="{FF2B5EF4-FFF2-40B4-BE49-F238E27FC236}">
                    <a16:creationId xmlns="" xmlns:a16="http://schemas.microsoft.com/office/drawing/2014/main" id="{DFA68AD7-979C-4B75-BD64-F41E17CB8B50}"/>
                  </a:ext>
                </a:extLst>
              </p:cNvPr>
              <p:cNvSpPr txBox="1"/>
              <p:nvPr/>
            </p:nvSpPr>
            <p:spPr>
              <a:xfrm>
                <a:off x="7624550" y="2165444"/>
                <a:ext cx="3368722" cy="449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Ho</a:t>
                </a:r>
                <a:r>
                  <a:rPr lang="en-US" altLang="en-US" sz="800" b="1" dirty="0" err="1">
                    <a:latin typeface="メイリオ"/>
                    <a:ea typeface="メイリオ"/>
                  </a:rPr>
                  <a:t>st</a:t>
                </a:r>
                <a:endParaRPr lang="ja-JP" sz="800" dirty="0" err="1"/>
              </a:p>
            </p:txBody>
          </p:sp>
          <p:sp>
            <p:nvSpPr>
              <p:cNvPr id="98" name="正方形/長方形 13">
                <a:extLst>
                  <a:ext uri="{FF2B5EF4-FFF2-40B4-BE49-F238E27FC236}">
                    <a16:creationId xmlns="" xmlns:a16="http://schemas.microsoft.com/office/drawing/2014/main" id="{991F7E4B-27A9-43EC-8FAE-4185C2816984}"/>
                  </a:ext>
                </a:extLst>
              </p:cNvPr>
              <p:cNvSpPr/>
              <p:nvPr/>
            </p:nvSpPr>
            <p:spPr>
              <a:xfrm>
                <a:off x="8061277" y="3705367"/>
                <a:ext cx="2495265" cy="160247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r>
                  <a:rPr lang="ja-JP" altLang="en-US" sz="800" b="1" dirty="0">
                    <a:solidFill>
                      <a:srgbClr val="595959"/>
                    </a:solidFill>
                    <a:latin typeface="メイリオ" panose="020B0604030504040204" pitchFamily="50" charset="-128"/>
                    <a:ea typeface="メイリオ" panose="020B0604030504040204" pitchFamily="50" charset="-128"/>
                    <a:cs typeface="メイリオ" panose="020B0604030504040204" pitchFamily="50" charset="-128"/>
                  </a:rPr>
                  <a:t/>
                </a:r>
                <a:br>
                  <a:rPr lang="ja-JP" altLang="en-US" sz="800" b="1" dirty="0">
                    <a:solidFill>
                      <a:srgbClr val="595959"/>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800" b="1" dirty="0">
                    <a:latin typeface="メイリオ" panose="020B0604030504040204" pitchFamily="50" charset="-128"/>
                    <a:ea typeface="メイリオ" panose="020B0604030504040204" pitchFamily="50" charset="-128"/>
                    <a:cs typeface="メイリオ" panose="020B0604030504040204" pitchFamily="50" charset="-128"/>
                  </a:rPr>
                  <a:t/>
                </a:r>
                <a:br>
                  <a:rPr lang="ja-JP" altLang="en-US" sz="800" b="1"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b="1">
                    <a:solidFill>
                      <a:srgbClr val="595959"/>
                    </a:solidFill>
                    <a:latin typeface="メイリオ" panose="020B0604030504040204" pitchFamily="50" charset="-128"/>
                    <a:ea typeface="メイリオ" panose="020B0604030504040204" pitchFamily="50" charset="-128"/>
                    <a:cs typeface="メイリオ" panose="020B0604030504040204" pitchFamily="50" charset="-128"/>
                  </a:rPr>
                  <a:t>Ceph</a:t>
                </a:r>
              </a:p>
            </p:txBody>
          </p:sp>
          <p:sp>
            <p:nvSpPr>
              <p:cNvPr id="99" name="円柱 14">
                <a:extLst>
                  <a:ext uri="{FF2B5EF4-FFF2-40B4-BE49-F238E27FC236}">
                    <a16:creationId xmlns="" xmlns:a16="http://schemas.microsoft.com/office/drawing/2014/main" id="{17D6D795-CB67-4A64-8679-F90CEA695BEE}"/>
                  </a:ext>
                </a:extLst>
              </p:cNvPr>
              <p:cNvSpPr/>
              <p:nvPr/>
            </p:nvSpPr>
            <p:spPr>
              <a:xfrm>
                <a:off x="8840337" y="3958236"/>
                <a:ext cx="914400" cy="437093"/>
              </a:xfrm>
              <a:prstGeom prst="ca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100" name="直線矢印コネクタ 15">
                <a:extLst>
                  <a:ext uri="{FF2B5EF4-FFF2-40B4-BE49-F238E27FC236}">
                    <a16:creationId xmlns="" xmlns:a16="http://schemas.microsoft.com/office/drawing/2014/main" id="{BA66327D-E40D-47CE-ADEB-B1669D36E946}"/>
                  </a:ext>
                </a:extLst>
              </p:cNvPr>
              <p:cNvCxnSpPr/>
              <p:nvPr/>
            </p:nvCxnSpPr>
            <p:spPr>
              <a:xfrm>
                <a:off x="4956413" y="3051411"/>
                <a:ext cx="3103726" cy="329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6">
                <a:extLst>
                  <a:ext uri="{FF2B5EF4-FFF2-40B4-BE49-F238E27FC236}">
                    <a16:creationId xmlns="" xmlns:a16="http://schemas.microsoft.com/office/drawing/2014/main" id="{E2DDB2A4-814E-4447-AD1C-2622F656A468}"/>
                  </a:ext>
                </a:extLst>
              </p:cNvPr>
              <p:cNvCxnSpPr>
                <a:cxnSpLocks/>
              </p:cNvCxnSpPr>
              <p:nvPr/>
            </p:nvCxnSpPr>
            <p:spPr>
              <a:xfrm>
                <a:off x="9312323" y="3358485"/>
                <a:ext cx="4547" cy="3400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正方形/長方形 12">
                <a:extLst>
                  <a:ext uri="{FF2B5EF4-FFF2-40B4-BE49-F238E27FC236}">
                    <a16:creationId xmlns="" xmlns:a16="http://schemas.microsoft.com/office/drawing/2014/main" id="{AEC2A97E-7F38-4276-A68F-FE07D6AD773D}"/>
                  </a:ext>
                </a:extLst>
              </p:cNvPr>
              <p:cNvSpPr/>
              <p:nvPr/>
            </p:nvSpPr>
            <p:spPr>
              <a:xfrm>
                <a:off x="1567216" y="4200098"/>
                <a:ext cx="3382370" cy="80066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800" b="1">
                    <a:solidFill>
                      <a:schemeClr val="tx1"/>
                    </a:solidFill>
                    <a:latin typeface="メイリオ" panose="020B0604030504040204" pitchFamily="50" charset="-128"/>
                    <a:ea typeface="メイリオ" panose="020B0604030504040204" pitchFamily="50" charset="-128"/>
                  </a:rPr>
                  <a:t>Pod</a:t>
                </a:r>
                <a:endParaRPr lang="ja-JP" sz="800"/>
              </a:p>
            </p:txBody>
          </p:sp>
          <p:cxnSp>
            <p:nvCxnSpPr>
              <p:cNvPr id="103" name="直線矢印コネクタ 17">
                <a:extLst>
                  <a:ext uri="{FF2B5EF4-FFF2-40B4-BE49-F238E27FC236}">
                    <a16:creationId xmlns="" xmlns:a16="http://schemas.microsoft.com/office/drawing/2014/main" id="{7E7749C7-7B12-4873-8FE8-2D95DB01439F}"/>
                  </a:ext>
                </a:extLst>
              </p:cNvPr>
              <p:cNvCxnSpPr>
                <a:cxnSpLocks/>
              </p:cNvCxnSpPr>
              <p:nvPr/>
            </p:nvCxnSpPr>
            <p:spPr>
              <a:xfrm>
                <a:off x="4956414" y="3091218"/>
                <a:ext cx="3871412" cy="10906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テキスト ボックス 22">
                <a:extLst>
                  <a:ext uri="{FF2B5EF4-FFF2-40B4-BE49-F238E27FC236}">
                    <a16:creationId xmlns="" xmlns:a16="http://schemas.microsoft.com/office/drawing/2014/main" id="{C8F50FE5-00D3-47F6-8509-6B7022525175}"/>
                  </a:ext>
                </a:extLst>
              </p:cNvPr>
              <p:cNvSpPr txBox="1"/>
              <p:nvPr/>
            </p:nvSpPr>
            <p:spPr>
              <a:xfrm>
                <a:off x="5270311" y="2530569"/>
                <a:ext cx="2743201" cy="449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Claim volume</a:t>
                </a:r>
                <a:endParaRPr lang="ja-JP" sz="800"/>
              </a:p>
            </p:txBody>
          </p:sp>
          <p:sp>
            <p:nvSpPr>
              <p:cNvPr id="105" name="テキスト ボックス 23">
                <a:extLst>
                  <a:ext uri="{FF2B5EF4-FFF2-40B4-BE49-F238E27FC236}">
                    <a16:creationId xmlns="" xmlns:a16="http://schemas.microsoft.com/office/drawing/2014/main" id="{CE1A2273-E6F6-46E2-872E-ECA62ECA878D}"/>
                  </a:ext>
                </a:extLst>
              </p:cNvPr>
              <p:cNvSpPr txBox="1"/>
              <p:nvPr/>
            </p:nvSpPr>
            <p:spPr>
              <a:xfrm>
                <a:off x="5190698" y="3729249"/>
                <a:ext cx="2743200" cy="449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Att</a:t>
                </a:r>
                <a:r>
                  <a:rPr lang="en-US" altLang="en-US" sz="800" b="1" dirty="0">
                    <a:latin typeface="メイリオ"/>
                    <a:ea typeface="メイリオ"/>
                  </a:rPr>
                  <a:t>ach to node</a:t>
                </a:r>
                <a:endParaRPr lang="ja-JP" sz="800" dirty="0"/>
              </a:p>
            </p:txBody>
          </p:sp>
          <p:cxnSp>
            <p:nvCxnSpPr>
              <p:cNvPr id="106" name="直線矢印コネクタ 24">
                <a:extLst>
                  <a:ext uri="{FF2B5EF4-FFF2-40B4-BE49-F238E27FC236}">
                    <a16:creationId xmlns="" xmlns:a16="http://schemas.microsoft.com/office/drawing/2014/main" id="{B0D42B86-03E9-4A3E-957B-0051C2820916}"/>
                  </a:ext>
                </a:extLst>
              </p:cNvPr>
              <p:cNvCxnSpPr>
                <a:cxnSpLocks/>
              </p:cNvCxnSpPr>
              <p:nvPr/>
            </p:nvCxnSpPr>
            <p:spPr>
              <a:xfrm flipV="1">
                <a:off x="4950727" y="4227391"/>
                <a:ext cx="3888471" cy="2911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テキスト ボックス 25">
                <a:extLst>
                  <a:ext uri="{FF2B5EF4-FFF2-40B4-BE49-F238E27FC236}">
                    <a16:creationId xmlns="" xmlns:a16="http://schemas.microsoft.com/office/drawing/2014/main" id="{CD2B90AA-98A5-4F4C-B7C6-86C63761AFE1}"/>
                  </a:ext>
                </a:extLst>
              </p:cNvPr>
              <p:cNvSpPr txBox="1"/>
              <p:nvPr/>
            </p:nvSpPr>
            <p:spPr>
              <a:xfrm>
                <a:off x="5190698" y="4417324"/>
                <a:ext cx="2743200" cy="449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800" b="1">
                    <a:solidFill>
                      <a:srgbClr val="595959"/>
                    </a:solidFill>
                    <a:latin typeface="メイリオ" panose="020B0604030504040204" pitchFamily="50" charset="-128"/>
                    <a:ea typeface="メイリオ" panose="020B0604030504040204" pitchFamily="50" charset="-128"/>
                  </a:rPr>
                  <a:t>R</a:t>
                </a:r>
                <a:r>
                  <a:rPr lang="ja-JP" altLang="en-US" sz="800" b="1">
                    <a:latin typeface="メイリオ"/>
                    <a:ea typeface="メイリオ"/>
                  </a:rPr>
                  <a:t>e</a:t>
                </a:r>
                <a:r>
                  <a:rPr lang="en-US" altLang="ja-JP" sz="800" b="1" dirty="0">
                    <a:latin typeface="メイリオ"/>
                    <a:ea typeface="メイリオ"/>
                  </a:rPr>
                  <a:t>ad</a:t>
                </a:r>
                <a:r>
                  <a:rPr lang="en-US" altLang="en-US" sz="800" b="1" dirty="0">
                    <a:latin typeface="メイリオ"/>
                    <a:ea typeface="メイリオ"/>
                  </a:rPr>
                  <a:t>/Write</a:t>
                </a:r>
                <a:endParaRPr lang="ja-JP" sz="800" dirty="0"/>
              </a:p>
            </p:txBody>
          </p:sp>
        </p:grpSp>
        <p:sp>
          <p:nvSpPr>
            <p:cNvPr id="127" name="矩形 126"/>
            <p:cNvSpPr/>
            <p:nvPr/>
          </p:nvSpPr>
          <p:spPr>
            <a:xfrm>
              <a:off x="4960158" y="2845598"/>
              <a:ext cx="1697901" cy="261610"/>
            </a:xfrm>
            <a:prstGeom prst="rect">
              <a:avLst/>
            </a:prstGeom>
          </p:spPr>
          <p:txBody>
            <a:bodyPr wrap="none">
              <a:spAutoFit/>
            </a:bodyPr>
            <a:lstStyle/>
            <a:p>
              <a:r>
                <a:rPr lang="en-US" sz="1100" dirty="0" smtClean="0">
                  <a:latin typeface="微软雅黑" panose="020B0503020204020204" pitchFamily="34" charset="-122"/>
                  <a:ea typeface="微软雅黑" panose="020B0503020204020204" pitchFamily="34" charset="-122"/>
                  <a:cs typeface="Calibri" panose="020F0502020204030204" pitchFamily="34" charset="0"/>
                </a:rPr>
                <a:t>❺ </a:t>
              </a:r>
              <a:r>
                <a:rPr lang="en-US" altLang="zh-CN" sz="1100" dirty="0" err="1" smtClean="0">
                  <a:latin typeface="微软雅黑" panose="020B0503020204020204" pitchFamily="34" charset="-122"/>
                  <a:ea typeface="微软雅黑" panose="020B0503020204020204" pitchFamily="34" charset="-122"/>
                  <a:cs typeface="Calibri" panose="020F0502020204030204" pitchFamily="34" charset="0"/>
                </a:rPr>
                <a:t>Kubernetes</a:t>
              </a:r>
              <a:r>
                <a:rPr lang="zh-CN" altLang="en-US" sz="1100" dirty="0" smtClean="0">
                  <a:latin typeface="微软雅黑" panose="020B0503020204020204" pitchFamily="34" charset="-122"/>
                  <a:ea typeface="微软雅黑" panose="020B0503020204020204" pitchFamily="34" charset="-122"/>
                  <a:cs typeface="Calibri" panose="020F0502020204030204" pitchFamily="34" charset="0"/>
                </a:rPr>
                <a:t>生态对接</a:t>
              </a:r>
              <a:endParaRPr lang="en-US" sz="1100" dirty="0">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93499" y="3414776"/>
            <a:ext cx="4663703" cy="923330"/>
          </a:xfrm>
          <a:prstGeom prst="rect">
            <a:avLst/>
          </a:prstGeom>
          <a:noFill/>
        </p:spPr>
        <p:txBody>
          <a:bodyPr wrap="square" rtlCol="0">
            <a:spAutoFit/>
          </a:bodyPr>
          <a:lstStyle/>
          <a:p>
            <a:pPr lvl="1">
              <a:lnSpc>
                <a:spcPct val="150000"/>
              </a:lnSpc>
            </a:pPr>
            <a:r>
              <a:rPr kumimoji="1" lang="zh-CN" altLang="en-US" sz="1200" smtClean="0">
                <a:latin typeface="微软雅黑" panose="020B0503020204020204" pitchFamily="34" charset="-122"/>
                <a:ea typeface="微软雅黑" panose="020B0503020204020204" pitchFamily="34" charset="-122"/>
                <a:cs typeface="メイリオ" panose="020B0604030504040204" pitchFamily="50" charset="-128"/>
              </a:rPr>
              <a:t>通过</a:t>
            </a:r>
            <a:r>
              <a:rPr kumimoji="1" lang="en-US" altLang="zh-CN" sz="1200" smtClean="0">
                <a:latin typeface="微软雅黑" panose="020B0503020204020204" pitchFamily="34" charset="-122"/>
                <a:ea typeface="微软雅黑" panose="020B0503020204020204" pitchFamily="34" charset="-122"/>
                <a:cs typeface="メイリオ" panose="020B0604030504040204" pitchFamily="50" charset="-128"/>
              </a:rPr>
              <a:t>Cinder Compatible </a:t>
            </a:r>
            <a:r>
              <a:rPr kumimoji="1" lang="en-US" altLang="zh-CN" sz="1200">
                <a:latin typeface="微软雅黑" panose="020B0503020204020204" pitchFamily="34" charset="-122"/>
                <a:ea typeface="微软雅黑" panose="020B0503020204020204" pitchFamily="34" charset="-122"/>
                <a:cs typeface="メイリオ" panose="020B0604030504040204" pitchFamily="50" charset="-128"/>
              </a:rPr>
              <a:t>API</a:t>
            </a:r>
            <a:r>
              <a:rPr kumimoji="1" lang="zh-CN" altLang="en-US" sz="1200">
                <a:latin typeface="微软雅黑" panose="020B0503020204020204" pitchFamily="34" charset="-122"/>
                <a:ea typeface="微软雅黑" panose="020B0503020204020204" pitchFamily="34" charset="-122"/>
                <a:cs typeface="メイリオ" panose="020B0604030504040204" pitchFamily="50" charset="-128"/>
              </a:rPr>
              <a:t>插件，无需修改</a:t>
            </a:r>
            <a:r>
              <a:rPr kumimoji="1" lang="en-US" altLang="zh-CN" sz="1200">
                <a:latin typeface="微软雅黑" panose="020B0503020204020204" pitchFamily="34" charset="-122"/>
                <a:ea typeface="微软雅黑" panose="020B0503020204020204" pitchFamily="34" charset="-122"/>
                <a:cs typeface="メイリオ" panose="020B0604030504040204" pitchFamily="50" charset="-128"/>
              </a:rPr>
              <a:t>OpenStack</a:t>
            </a:r>
            <a:r>
              <a:rPr kumimoji="1" lang="zh-CN" altLang="en-US" sz="1200">
                <a:latin typeface="微软雅黑" panose="020B0503020204020204" pitchFamily="34" charset="-122"/>
                <a:ea typeface="微软雅黑" panose="020B0503020204020204" pitchFamily="34" charset="-122"/>
                <a:cs typeface="メイリオ" panose="020B0604030504040204" pitchFamily="50" charset="-128"/>
              </a:rPr>
              <a:t>各组件（</a:t>
            </a:r>
            <a:r>
              <a:rPr kumimoji="1" lang="en-US" altLang="zh-CN" sz="1200">
                <a:latin typeface="微软雅黑" panose="020B0503020204020204" pitchFamily="34" charset="-122"/>
                <a:ea typeface="微软雅黑" panose="020B0503020204020204" pitchFamily="34" charset="-122"/>
                <a:cs typeface="メイリオ" panose="020B0604030504040204" pitchFamily="50" charset="-128"/>
              </a:rPr>
              <a:t>Nova, Keystone, Glance</a:t>
            </a:r>
            <a:r>
              <a:rPr kumimoji="1" lang="zh-CN" altLang="en-US" sz="1200">
                <a:latin typeface="微软雅黑" panose="020B0503020204020204" pitchFamily="34" charset="-122"/>
                <a:ea typeface="微软雅黑" panose="020B0503020204020204" pitchFamily="34" charset="-122"/>
                <a:cs typeface="メイリオ" panose="020B0604030504040204" pitchFamily="50" charset="-128"/>
              </a:rPr>
              <a:t>等）代码，实现与</a:t>
            </a:r>
            <a:r>
              <a:rPr kumimoji="1" lang="en-US" altLang="zh-CN" sz="1200">
                <a:latin typeface="微软雅黑" panose="020B0503020204020204" pitchFamily="34" charset="-122"/>
                <a:ea typeface="微软雅黑" panose="020B0503020204020204" pitchFamily="34" charset="-122"/>
                <a:cs typeface="メイリオ" panose="020B0604030504040204" pitchFamily="50" charset="-128"/>
              </a:rPr>
              <a:t>OpenStack</a:t>
            </a:r>
            <a:r>
              <a:rPr kumimoji="1" lang="zh-CN" altLang="en-US" sz="1200">
                <a:latin typeface="微软雅黑" panose="020B0503020204020204" pitchFamily="34" charset="-122"/>
                <a:ea typeface="微软雅黑" panose="020B0503020204020204" pitchFamily="34" charset="-122"/>
                <a:cs typeface="メイリオ" panose="020B0604030504040204" pitchFamily="50" charset="-128"/>
              </a:rPr>
              <a:t>生态的无缝对接。</a:t>
            </a:r>
            <a:endParaRPr kumimoji="1" lang="en-US" altLang="zh-CN" sz="1200">
              <a:latin typeface="微软雅黑" panose="020B0503020204020204" pitchFamily="34" charset="-122"/>
              <a:ea typeface="微软雅黑" panose="020B0503020204020204" pitchFamily="34" charset="-122"/>
              <a:cs typeface="メイリオ" panose="020B0604030504040204" pitchFamily="50" charset="-128"/>
            </a:endParaRPr>
          </a:p>
        </p:txBody>
      </p:sp>
      <p:sp>
        <p:nvSpPr>
          <p:cNvPr id="108" name="文本框 107"/>
          <p:cNvSpPr txBox="1"/>
          <p:nvPr/>
        </p:nvSpPr>
        <p:spPr>
          <a:xfrm>
            <a:off x="4424018" y="3417147"/>
            <a:ext cx="4663703" cy="646331"/>
          </a:xfrm>
          <a:prstGeom prst="rect">
            <a:avLst/>
          </a:prstGeom>
          <a:noFill/>
        </p:spPr>
        <p:txBody>
          <a:bodyPr wrap="square" rtlCol="0">
            <a:spAutoFit/>
          </a:bodyPr>
          <a:lstStyle/>
          <a:p>
            <a:pPr lvl="1">
              <a:lnSpc>
                <a:spcPct val="150000"/>
              </a:lnSpc>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作为首批支持</a:t>
            </a: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CSI</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标准的</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存储</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控制器，</a:t>
            </a: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OpenSDS</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天然支持</a:t>
            </a:r>
            <a:endPar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endParaRPr>
          </a:p>
          <a:p>
            <a:pPr lvl="1">
              <a:lnSpc>
                <a:spcPct val="150000"/>
              </a:lnSpc>
            </a:pP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容器（</a:t>
            </a:r>
            <a:r>
              <a:rPr kumimoji="1" lang="en-US" altLang="zh-CN" sz="1200" dirty="0" err="1" smtClean="0">
                <a:latin typeface="微软雅黑" panose="020B0503020204020204" pitchFamily="34" charset="-122"/>
                <a:ea typeface="微软雅黑" panose="020B0503020204020204" pitchFamily="34" charset="-122"/>
                <a:cs typeface="メイリオ" panose="020B0604030504040204" pitchFamily="50" charset="-128"/>
              </a:rPr>
              <a:t>Kubernetes</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）存储场景下的资源发放和管理特性。</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p:txBody>
      </p:sp>
    </p:spTree>
    <p:extLst>
      <p:ext uri="{BB962C8B-B14F-4D97-AF65-F5344CB8AC3E}">
        <p14:creationId xmlns:p14="http://schemas.microsoft.com/office/powerpoint/2010/main" val="1905047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a:xfrm>
            <a:off x="551614" y="4719130"/>
            <a:ext cx="324677" cy="273844"/>
          </a:xfrm>
        </p:spPr>
        <p:txBody>
          <a:bodyPr/>
          <a:lstStyle/>
          <a:p>
            <a:fld id="{C3837181-38C6-AD4F-B8BA-B444770388BB}" type="slidenum">
              <a:rPr lang="en-US" sz="700" smtClean="0"/>
              <a:pPr/>
              <a:t>7</a:t>
            </a:fld>
            <a:endParaRPr lang="en-US" sz="700" dirty="0"/>
          </a:p>
        </p:txBody>
      </p:sp>
      <p:sp>
        <p:nvSpPr>
          <p:cNvPr id="5" name="标题 1"/>
          <p:cNvSpPr>
            <a:spLocks noGrp="1"/>
          </p:cNvSpPr>
          <p:nvPr>
            <p:ph type="ctrTitle"/>
          </p:nvPr>
        </p:nvSpPr>
        <p:spPr>
          <a:xfrm>
            <a:off x="376156" y="159378"/>
            <a:ext cx="8275856" cy="797036"/>
          </a:xfrm>
        </p:spPr>
        <p:txBody>
          <a:bodyPr/>
          <a:lstStyle/>
          <a:p>
            <a:r>
              <a:rPr lang="zh-CN" altLang="en-US" b="1" dirty="0" smtClean="0">
                <a:ea typeface="微软雅黑" panose="020B0503020204020204" pitchFamily="34" charset="-122"/>
              </a:rPr>
              <a:t>多类数据复制方案</a:t>
            </a:r>
            <a:endParaRPr lang="en-US" b="1" dirty="0">
              <a:ea typeface="微软雅黑" panose="020B0503020204020204" pitchFamily="34" charset="-122"/>
            </a:endParaRPr>
          </a:p>
        </p:txBody>
      </p:sp>
      <p:grpSp>
        <p:nvGrpSpPr>
          <p:cNvPr id="88" name="组合 87"/>
          <p:cNvGrpSpPr/>
          <p:nvPr/>
        </p:nvGrpSpPr>
        <p:grpSpPr>
          <a:xfrm>
            <a:off x="4501696" y="1300715"/>
            <a:ext cx="3859844" cy="2030252"/>
            <a:chOff x="5917101" y="816914"/>
            <a:chExt cx="2876699" cy="1513124"/>
          </a:xfrm>
        </p:grpSpPr>
        <p:grpSp>
          <p:nvGrpSpPr>
            <p:cNvPr id="61" name="组合 60"/>
            <p:cNvGrpSpPr/>
            <p:nvPr/>
          </p:nvGrpSpPr>
          <p:grpSpPr>
            <a:xfrm>
              <a:off x="6246254" y="1062580"/>
              <a:ext cx="2547546" cy="1267458"/>
              <a:chOff x="1584986" y="1494001"/>
              <a:chExt cx="8955207" cy="4552252"/>
            </a:xfrm>
          </p:grpSpPr>
          <p:sp>
            <p:nvSpPr>
              <p:cNvPr id="39" name="正方形/長方形 5">
                <a:extLst>
                  <a:ext uri="{FF2B5EF4-FFF2-40B4-BE49-F238E27FC236}">
                    <a16:creationId xmlns="" xmlns:a16="http://schemas.microsoft.com/office/drawing/2014/main" id="{7ACE9B57-CCE5-4E9C-BBC0-7CB54F1100A2}"/>
                  </a:ext>
                </a:extLst>
              </p:cNvPr>
              <p:cNvSpPr/>
              <p:nvPr/>
            </p:nvSpPr>
            <p:spPr>
              <a:xfrm>
                <a:off x="1584986" y="1494001"/>
                <a:ext cx="3678072" cy="2296234"/>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40" name="正方形/長方形 7">
                <a:extLst>
                  <a:ext uri="{FF2B5EF4-FFF2-40B4-BE49-F238E27FC236}">
                    <a16:creationId xmlns="" xmlns:a16="http://schemas.microsoft.com/office/drawing/2014/main" id="{EBEA855E-85AD-4734-9D33-AEAD8AAA612F}"/>
                  </a:ext>
                </a:extLst>
              </p:cNvPr>
              <p:cNvSpPr/>
              <p:nvPr/>
            </p:nvSpPr>
            <p:spPr>
              <a:xfrm>
                <a:off x="1590674" y="4354347"/>
                <a:ext cx="3666696" cy="1691906"/>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sz="900" dirty="0">
                  <a:latin typeface="Arial" panose="020B0604020202020204" pitchFamily="34" charset="0"/>
                  <a:ea typeface="メイリオ"/>
                  <a:cs typeface="Arial" panose="020B0604020202020204" pitchFamily="34" charset="0"/>
                </a:endParaRPr>
              </a:p>
            </p:txBody>
          </p:sp>
          <p:sp>
            <p:nvSpPr>
              <p:cNvPr id="41" name="正方形/長方形 13">
                <a:extLst>
                  <a:ext uri="{FF2B5EF4-FFF2-40B4-BE49-F238E27FC236}">
                    <a16:creationId xmlns="" xmlns:a16="http://schemas.microsoft.com/office/drawing/2014/main" id="{2F869796-1A8D-4B90-9822-3D6BA8159EF5}"/>
                  </a:ext>
                </a:extLst>
              </p:cNvPr>
              <p:cNvSpPr/>
              <p:nvPr/>
            </p:nvSpPr>
            <p:spPr>
              <a:xfrm>
                <a:off x="2056969" y="4479448"/>
                <a:ext cx="2739787" cy="94679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endParaRPr lang="en-US" altLang="ja-JP"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a:p>
                <a:r>
                  <a:rPr lang="ja-JP" altLang="en-US" sz="900" b="1" dirty="0" smtClean="0">
                    <a:solidFill>
                      <a:srgbClr val="595959"/>
                    </a:solidFill>
                    <a:latin typeface="Arial" panose="020B0604020202020204" pitchFamily="34" charset="0"/>
                    <a:ea typeface="メイリオ" panose="020B0604030504040204" pitchFamily="50" charset="-128"/>
                    <a:cs typeface="Arial" panose="020B0604020202020204" pitchFamily="34" charset="0"/>
                  </a:rPr>
                  <a:t>L</a:t>
                </a:r>
                <a:r>
                  <a:rPr lang="en-US" altLang="en-US" sz="900" b="1" dirty="0" smtClean="0">
                    <a:solidFill>
                      <a:srgbClr val="595959"/>
                    </a:solidFill>
                    <a:latin typeface="Arial" panose="020B0604020202020204" pitchFamily="34" charset="0"/>
                    <a:ea typeface="メイリオ"/>
                    <a:cs typeface="Arial" panose="020B0604020202020204" pitchFamily="34" charset="0"/>
                  </a:rPr>
                  <a:t>VM</a:t>
                </a:r>
                <a:r>
                  <a:rPr lang="en-US" altLang="en-US" sz="900" b="1" dirty="0">
                    <a:solidFill>
                      <a:srgbClr val="595959"/>
                    </a:solidFill>
                    <a:latin typeface="Arial" panose="020B0604020202020204" pitchFamily="34" charset="0"/>
                    <a:ea typeface="メイリオ"/>
                    <a:cs typeface="Arial" panose="020B0604020202020204" pitchFamily="34" charset="0"/>
                  </a:rPr>
                  <a:t>1</a:t>
                </a:r>
                <a:endParaRPr lang="ja-JP" sz="900" dirty="0">
                  <a:latin typeface="Arial" panose="020B0604020202020204" pitchFamily="34" charset="0"/>
                  <a:cs typeface="Arial" panose="020B0604020202020204" pitchFamily="34" charset="0"/>
                </a:endParaRPr>
              </a:p>
            </p:txBody>
          </p:sp>
          <p:sp>
            <p:nvSpPr>
              <p:cNvPr id="42" name="テキスト ボックス 6">
                <a:extLst>
                  <a:ext uri="{FF2B5EF4-FFF2-40B4-BE49-F238E27FC236}">
                    <a16:creationId xmlns="" xmlns:a16="http://schemas.microsoft.com/office/drawing/2014/main" id="{F7EB761D-5403-4EEB-8C05-E1AB907315F2}"/>
                  </a:ext>
                </a:extLst>
              </p:cNvPr>
              <p:cNvSpPr txBox="1"/>
              <p:nvPr/>
            </p:nvSpPr>
            <p:spPr>
              <a:xfrm>
                <a:off x="2058107" y="5318204"/>
                <a:ext cx="2743202" cy="6920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az1</a:t>
                </a:r>
              </a:p>
            </p:txBody>
          </p:sp>
          <p:cxnSp>
            <p:nvCxnSpPr>
              <p:cNvPr id="43" name="直線矢印コネクタ 19">
                <a:extLst>
                  <a:ext uri="{FF2B5EF4-FFF2-40B4-BE49-F238E27FC236}">
                    <a16:creationId xmlns="" xmlns:a16="http://schemas.microsoft.com/office/drawing/2014/main" id="{1F12B8FA-9966-4C24-A7BD-3FD26B279AD2}"/>
                  </a:ext>
                </a:extLst>
              </p:cNvPr>
              <p:cNvCxnSpPr>
                <a:cxnSpLocks/>
              </p:cNvCxnSpPr>
              <p:nvPr/>
            </p:nvCxnSpPr>
            <p:spPr>
              <a:xfrm flipH="1">
                <a:off x="2738226" y="2875839"/>
                <a:ext cx="1134" cy="15626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正方形/長方形 21">
                <a:extLst>
                  <a:ext uri="{FF2B5EF4-FFF2-40B4-BE49-F238E27FC236}">
                    <a16:creationId xmlns="" xmlns:a16="http://schemas.microsoft.com/office/drawing/2014/main" id="{C2E77DB4-6D52-4137-A02C-A70FF3D34EDC}"/>
                  </a:ext>
                </a:extLst>
              </p:cNvPr>
              <p:cNvSpPr/>
              <p:nvPr/>
            </p:nvSpPr>
            <p:spPr>
              <a:xfrm>
                <a:off x="1977359" y="2159330"/>
                <a:ext cx="2819400" cy="6755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45" name="テキスト ボックス 10">
                <a:extLst>
                  <a:ext uri="{FF2B5EF4-FFF2-40B4-BE49-F238E27FC236}">
                    <a16:creationId xmlns="" xmlns:a16="http://schemas.microsoft.com/office/drawing/2014/main" id="{22561786-9DE3-47EA-A527-59E18F66F054}"/>
                  </a:ext>
                </a:extLst>
              </p:cNvPr>
              <p:cNvSpPr txBox="1"/>
              <p:nvPr/>
            </p:nvSpPr>
            <p:spPr>
              <a:xfrm>
                <a:off x="2023988" y="1511189"/>
                <a:ext cx="2743202" cy="6920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Host</a:t>
                </a:r>
              </a:p>
            </p:txBody>
          </p:sp>
          <p:sp>
            <p:nvSpPr>
              <p:cNvPr id="46" name="テキスト ボックス 29">
                <a:extLst>
                  <a:ext uri="{FF2B5EF4-FFF2-40B4-BE49-F238E27FC236}">
                    <a16:creationId xmlns="" xmlns:a16="http://schemas.microsoft.com/office/drawing/2014/main" id="{6E3B5E1B-8549-459C-AE5C-BDA568E0AB89}"/>
                  </a:ext>
                </a:extLst>
              </p:cNvPr>
              <p:cNvSpPr txBox="1"/>
              <p:nvPr/>
            </p:nvSpPr>
            <p:spPr>
              <a:xfrm>
                <a:off x="4678903" y="3285696"/>
                <a:ext cx="2743202" cy="6920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Replication</a:t>
                </a:r>
                <a:endParaRPr kumimoji="1"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47" name="正方形/長方形 35">
                <a:extLst>
                  <a:ext uri="{FF2B5EF4-FFF2-40B4-BE49-F238E27FC236}">
                    <a16:creationId xmlns="" xmlns:a16="http://schemas.microsoft.com/office/drawing/2014/main" id="{B8065C71-021A-4C05-B058-F18E93FB1C7F}"/>
                  </a:ext>
                </a:extLst>
              </p:cNvPr>
              <p:cNvSpPr/>
              <p:nvPr/>
            </p:nvSpPr>
            <p:spPr>
              <a:xfrm>
                <a:off x="3160877" y="3023687"/>
                <a:ext cx="1641566" cy="52576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D</a:t>
                </a:r>
                <a:r>
                  <a:rPr lang="ja-JP" altLang="en-US" sz="900" b="1">
                    <a:solidFill>
                      <a:srgbClr val="595959"/>
                    </a:solidFill>
                    <a:latin typeface="Arial" panose="020B0604020202020204" pitchFamily="34" charset="0"/>
                    <a:ea typeface="メイリオ"/>
                    <a:cs typeface="Arial" panose="020B0604020202020204" pitchFamily="34" charset="0"/>
                  </a:rPr>
                  <a:t>R</a:t>
                </a:r>
                <a:r>
                  <a:rPr lang="en-US" altLang="ja-JP" sz="900" b="1" dirty="0">
                    <a:solidFill>
                      <a:srgbClr val="595959"/>
                    </a:solidFill>
                    <a:latin typeface="Arial" panose="020B0604020202020204" pitchFamily="34" charset="0"/>
                    <a:ea typeface="メイリオ"/>
                    <a:cs typeface="Arial" panose="020B0604020202020204" pitchFamily="34" charset="0"/>
                  </a:rPr>
                  <a:t>B</a:t>
                </a:r>
                <a:r>
                  <a:rPr lang="en-US" altLang="en-US" sz="900" b="1" dirty="0">
                    <a:solidFill>
                      <a:srgbClr val="595959"/>
                    </a:solidFill>
                    <a:latin typeface="Arial" panose="020B0604020202020204" pitchFamily="34" charset="0"/>
                    <a:ea typeface="メイリオ"/>
                    <a:cs typeface="Arial" panose="020B0604020202020204" pitchFamily="34" charset="0"/>
                  </a:rPr>
                  <a:t>D</a:t>
                </a:r>
                <a:endParaRPr lang="ja-JP" sz="900" dirty="0">
                  <a:latin typeface="Arial" panose="020B0604020202020204" pitchFamily="34" charset="0"/>
                  <a:cs typeface="Arial" panose="020B0604020202020204" pitchFamily="34" charset="0"/>
                </a:endParaRPr>
              </a:p>
            </p:txBody>
          </p:sp>
          <p:cxnSp>
            <p:nvCxnSpPr>
              <p:cNvPr id="48" name="直線矢印コネクタ 36">
                <a:extLst>
                  <a:ext uri="{FF2B5EF4-FFF2-40B4-BE49-F238E27FC236}">
                    <a16:creationId xmlns="" xmlns:a16="http://schemas.microsoft.com/office/drawing/2014/main" id="{B1D8D337-502C-4772-A357-F338279F976F}"/>
                  </a:ext>
                </a:extLst>
              </p:cNvPr>
              <p:cNvCxnSpPr>
                <a:cxnSpLocks/>
              </p:cNvCxnSpPr>
              <p:nvPr/>
            </p:nvCxnSpPr>
            <p:spPr>
              <a:xfrm flipH="1">
                <a:off x="4108688" y="3552540"/>
                <a:ext cx="6820" cy="99401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円柱 37">
                <a:extLst>
                  <a:ext uri="{FF2B5EF4-FFF2-40B4-BE49-F238E27FC236}">
                    <a16:creationId xmlns="" xmlns:a16="http://schemas.microsoft.com/office/drawing/2014/main" id="{BF2DD8DE-6953-4A65-9BC3-40EB6B90DEDF}"/>
                  </a:ext>
                </a:extLst>
              </p:cNvPr>
              <p:cNvSpPr/>
              <p:nvPr/>
            </p:nvSpPr>
            <p:spPr>
              <a:xfrm>
                <a:off x="3654187" y="4670390"/>
                <a:ext cx="914399" cy="448467"/>
              </a:xfrm>
              <a:prstGeom prst="can">
                <a:avLst/>
              </a:prstGeom>
              <a:solidFill>
                <a:srgbClr val="BFBF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900">
                  <a:latin typeface="Arial" panose="020B0604020202020204" pitchFamily="34" charset="0"/>
                  <a:ea typeface="メイリオ" panose="020B0604030504040204" pitchFamily="50" charset="-128"/>
                  <a:cs typeface="Arial" panose="020B0604020202020204" pitchFamily="34" charset="0"/>
                </a:endParaRPr>
              </a:p>
            </p:txBody>
          </p:sp>
          <p:sp>
            <p:nvSpPr>
              <p:cNvPr id="50" name="正方形/長方形 38">
                <a:extLst>
                  <a:ext uri="{FF2B5EF4-FFF2-40B4-BE49-F238E27FC236}">
                    <a16:creationId xmlns="" xmlns:a16="http://schemas.microsoft.com/office/drawing/2014/main" id="{FC025CD7-3103-45EE-83DB-1E336121AD08}"/>
                  </a:ext>
                </a:extLst>
              </p:cNvPr>
              <p:cNvSpPr/>
              <p:nvPr/>
            </p:nvSpPr>
            <p:spPr>
              <a:xfrm>
                <a:off x="6873497" y="4318276"/>
                <a:ext cx="3666696" cy="1727977"/>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sz="900" dirty="0">
                  <a:latin typeface="Arial" panose="020B0604020202020204" pitchFamily="34" charset="0"/>
                  <a:ea typeface="メイリオ"/>
                  <a:cs typeface="Arial" panose="020B0604020202020204" pitchFamily="34" charset="0"/>
                </a:endParaRPr>
              </a:p>
            </p:txBody>
          </p:sp>
          <p:sp>
            <p:nvSpPr>
              <p:cNvPr id="51" name="正方形/長方形 39">
                <a:extLst>
                  <a:ext uri="{FF2B5EF4-FFF2-40B4-BE49-F238E27FC236}">
                    <a16:creationId xmlns="" xmlns:a16="http://schemas.microsoft.com/office/drawing/2014/main" id="{BD849308-6DB0-44A8-BCA0-7488A3FB1BA3}"/>
                  </a:ext>
                </a:extLst>
              </p:cNvPr>
              <p:cNvSpPr/>
              <p:nvPr/>
            </p:nvSpPr>
            <p:spPr>
              <a:xfrm>
                <a:off x="7339792" y="4489303"/>
                <a:ext cx="2739787" cy="97598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
                </a:r>
                <a:b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br>
                <a:r>
                  <a:rPr lang="ja-JP" altLang="en-US" sz="900" b="1" dirty="0" smtClean="0">
                    <a:solidFill>
                      <a:srgbClr val="595959"/>
                    </a:solidFill>
                    <a:latin typeface="Arial" panose="020B0604020202020204" pitchFamily="34" charset="0"/>
                    <a:ea typeface="メイリオ" panose="020B0604030504040204" pitchFamily="50" charset="-128"/>
                    <a:cs typeface="Arial" panose="020B0604020202020204" pitchFamily="34" charset="0"/>
                  </a:rPr>
                  <a:t>              L</a:t>
                </a:r>
                <a:r>
                  <a:rPr lang="en-US" altLang="en-US" sz="900" b="1" dirty="0" smtClean="0">
                    <a:solidFill>
                      <a:srgbClr val="595959"/>
                    </a:solidFill>
                    <a:latin typeface="Arial" panose="020B0604020202020204" pitchFamily="34" charset="0"/>
                    <a:ea typeface="メイリオ"/>
                    <a:cs typeface="Arial" panose="020B0604020202020204" pitchFamily="34" charset="0"/>
                  </a:rPr>
                  <a:t>VM</a:t>
                </a:r>
                <a:r>
                  <a:rPr lang="en-US" altLang="en-US" sz="900" b="1" dirty="0">
                    <a:solidFill>
                      <a:srgbClr val="595959"/>
                    </a:solidFill>
                    <a:latin typeface="Arial" panose="020B0604020202020204" pitchFamily="34" charset="0"/>
                    <a:ea typeface="メイリオ"/>
                    <a:cs typeface="Arial" panose="020B0604020202020204" pitchFamily="34" charset="0"/>
                  </a:rPr>
                  <a:t>2</a:t>
                </a:r>
                <a:endParaRPr lang="ja-JP" sz="900" dirty="0">
                  <a:latin typeface="Arial" panose="020B0604020202020204" pitchFamily="34" charset="0"/>
                  <a:cs typeface="Arial" panose="020B0604020202020204" pitchFamily="34" charset="0"/>
                </a:endParaRPr>
              </a:p>
            </p:txBody>
          </p:sp>
          <p:sp>
            <p:nvSpPr>
              <p:cNvPr id="52" name="テキスト ボックス 6">
                <a:extLst>
                  <a:ext uri="{FF2B5EF4-FFF2-40B4-BE49-F238E27FC236}">
                    <a16:creationId xmlns="" xmlns:a16="http://schemas.microsoft.com/office/drawing/2014/main" id="{B405F943-1197-4AED-8ED7-83B46D84F209}"/>
                  </a:ext>
                </a:extLst>
              </p:cNvPr>
              <p:cNvSpPr txBox="1"/>
              <p:nvPr/>
            </p:nvSpPr>
            <p:spPr>
              <a:xfrm>
                <a:off x="7340931" y="5286966"/>
                <a:ext cx="2743202" cy="6920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az2</a:t>
                </a:r>
                <a:endPar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53" name="円柱 41">
                <a:extLst>
                  <a:ext uri="{FF2B5EF4-FFF2-40B4-BE49-F238E27FC236}">
                    <a16:creationId xmlns="" xmlns:a16="http://schemas.microsoft.com/office/drawing/2014/main" id="{5172ABC7-0CBA-4C60-BF71-E65AE70452A1}"/>
                  </a:ext>
                </a:extLst>
              </p:cNvPr>
              <p:cNvSpPr/>
              <p:nvPr/>
            </p:nvSpPr>
            <p:spPr>
              <a:xfrm>
                <a:off x="7526739" y="4686046"/>
                <a:ext cx="914399" cy="448467"/>
              </a:xfrm>
              <a:prstGeom prst="can">
                <a:avLst/>
              </a:prstGeom>
              <a:solidFill>
                <a:srgbClr val="BFBF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spcBef>
                    <a:spcPts val="1200"/>
                  </a:spcBef>
                  <a:spcAft>
                    <a:spcPts val="1200"/>
                  </a:spcAft>
                </a:pPr>
                <a:endParaRPr kumimoji="1" lang="ja-JP" altLang="en-US" sz="900">
                  <a:latin typeface="Arial" panose="020B0604020202020204" pitchFamily="34" charset="0"/>
                  <a:ea typeface="メイリオ" panose="020B0604030504040204" pitchFamily="50" charset="-128"/>
                  <a:cs typeface="Arial" panose="020B0604020202020204" pitchFamily="34" charset="0"/>
                </a:endParaRPr>
              </a:p>
            </p:txBody>
          </p:sp>
          <p:sp>
            <p:nvSpPr>
              <p:cNvPr id="54" name="正方形/長方形 42">
                <a:extLst>
                  <a:ext uri="{FF2B5EF4-FFF2-40B4-BE49-F238E27FC236}">
                    <a16:creationId xmlns="" xmlns:a16="http://schemas.microsoft.com/office/drawing/2014/main" id="{8945153C-22EB-4512-8215-EBAAAE624696}"/>
                  </a:ext>
                </a:extLst>
              </p:cNvPr>
              <p:cNvSpPr/>
              <p:nvPr/>
            </p:nvSpPr>
            <p:spPr>
              <a:xfrm>
                <a:off x="6833687" y="1522434"/>
                <a:ext cx="3678072" cy="2296234"/>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55" name="正方形/長方形 43">
                <a:extLst>
                  <a:ext uri="{FF2B5EF4-FFF2-40B4-BE49-F238E27FC236}">
                    <a16:creationId xmlns="" xmlns:a16="http://schemas.microsoft.com/office/drawing/2014/main" id="{A6E4CB7A-2859-45BB-A95F-E29C8AB05B09}"/>
                  </a:ext>
                </a:extLst>
              </p:cNvPr>
              <p:cNvSpPr/>
              <p:nvPr/>
            </p:nvSpPr>
            <p:spPr>
              <a:xfrm>
                <a:off x="7226060" y="2187763"/>
                <a:ext cx="2819400" cy="6755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56" name="テキスト ボックス 10">
                <a:extLst>
                  <a:ext uri="{FF2B5EF4-FFF2-40B4-BE49-F238E27FC236}">
                    <a16:creationId xmlns="" xmlns:a16="http://schemas.microsoft.com/office/drawing/2014/main" id="{8FEEED93-B5B8-45BF-9D5C-E29A7A02850E}"/>
                  </a:ext>
                </a:extLst>
              </p:cNvPr>
              <p:cNvSpPr txBox="1"/>
              <p:nvPr/>
            </p:nvSpPr>
            <p:spPr>
              <a:xfrm>
                <a:off x="7272694" y="1558916"/>
                <a:ext cx="2743202" cy="69204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Host</a:t>
                </a:r>
              </a:p>
            </p:txBody>
          </p:sp>
          <p:sp>
            <p:nvSpPr>
              <p:cNvPr id="57" name="正方形/長方形 45">
                <a:extLst>
                  <a:ext uri="{FF2B5EF4-FFF2-40B4-BE49-F238E27FC236}">
                    <a16:creationId xmlns="" xmlns:a16="http://schemas.microsoft.com/office/drawing/2014/main" id="{818D9696-4E8B-4BDB-8CD9-F76BD2A8EAC9}"/>
                  </a:ext>
                </a:extLst>
              </p:cNvPr>
              <p:cNvSpPr/>
              <p:nvPr/>
            </p:nvSpPr>
            <p:spPr>
              <a:xfrm>
                <a:off x="7220372" y="3029377"/>
                <a:ext cx="1575181" cy="52007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D</a:t>
                </a:r>
                <a:r>
                  <a:rPr lang="ja-JP" altLang="en-US" sz="900" b="1">
                    <a:solidFill>
                      <a:srgbClr val="595959"/>
                    </a:solidFill>
                    <a:latin typeface="Arial" panose="020B0604020202020204" pitchFamily="34" charset="0"/>
                    <a:ea typeface="メイリオ"/>
                    <a:cs typeface="Arial" panose="020B0604020202020204" pitchFamily="34" charset="0"/>
                  </a:rPr>
                  <a:t>R</a:t>
                </a:r>
                <a:r>
                  <a:rPr lang="en-US" altLang="ja-JP" sz="900" b="1" dirty="0">
                    <a:solidFill>
                      <a:srgbClr val="595959"/>
                    </a:solidFill>
                    <a:latin typeface="Arial" panose="020B0604020202020204" pitchFamily="34" charset="0"/>
                    <a:ea typeface="メイリオ"/>
                    <a:cs typeface="Arial" panose="020B0604020202020204" pitchFamily="34" charset="0"/>
                  </a:rPr>
                  <a:t>B</a:t>
                </a:r>
                <a:r>
                  <a:rPr lang="en-US" altLang="en-US" sz="900" b="1" dirty="0">
                    <a:solidFill>
                      <a:srgbClr val="595959"/>
                    </a:solidFill>
                    <a:latin typeface="Arial" panose="020B0604020202020204" pitchFamily="34" charset="0"/>
                    <a:ea typeface="メイリオ"/>
                    <a:cs typeface="Arial" panose="020B0604020202020204" pitchFamily="34" charset="0"/>
                  </a:rPr>
                  <a:t>D</a:t>
                </a:r>
                <a:endParaRPr lang="ja-JP" sz="900" dirty="0">
                  <a:latin typeface="Arial" panose="020B0604020202020204" pitchFamily="34" charset="0"/>
                  <a:cs typeface="Arial" panose="020B0604020202020204" pitchFamily="34" charset="0"/>
                </a:endParaRPr>
              </a:p>
            </p:txBody>
          </p:sp>
          <p:cxnSp>
            <p:nvCxnSpPr>
              <p:cNvPr id="58" name="直線矢印コネクタ 25">
                <a:extLst>
                  <a:ext uri="{FF2B5EF4-FFF2-40B4-BE49-F238E27FC236}">
                    <a16:creationId xmlns="" xmlns:a16="http://schemas.microsoft.com/office/drawing/2014/main" id="{A95A37C6-83C7-4F8D-AE7F-37CA04338EF5}"/>
                  </a:ext>
                </a:extLst>
              </p:cNvPr>
              <p:cNvCxnSpPr>
                <a:cxnSpLocks/>
              </p:cNvCxnSpPr>
              <p:nvPr/>
            </p:nvCxnSpPr>
            <p:spPr>
              <a:xfrm>
                <a:off x="7948252" y="3563912"/>
                <a:ext cx="15928" cy="102244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46">
                <a:extLst>
                  <a:ext uri="{FF2B5EF4-FFF2-40B4-BE49-F238E27FC236}">
                    <a16:creationId xmlns="" xmlns:a16="http://schemas.microsoft.com/office/drawing/2014/main" id="{5B0A157F-87CE-4A8C-B01D-A2A23961F4B8}"/>
                  </a:ext>
                </a:extLst>
              </p:cNvPr>
              <p:cNvCxnSpPr>
                <a:cxnSpLocks/>
              </p:cNvCxnSpPr>
              <p:nvPr/>
            </p:nvCxnSpPr>
            <p:spPr>
              <a:xfrm flipV="1">
                <a:off x="4803582" y="3301193"/>
                <a:ext cx="2421344" cy="6825"/>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47">
                <a:extLst>
                  <a:ext uri="{FF2B5EF4-FFF2-40B4-BE49-F238E27FC236}">
                    <a16:creationId xmlns="" xmlns:a16="http://schemas.microsoft.com/office/drawing/2014/main" id="{C045F890-FC27-4BA6-8E6C-12358F5319AF}"/>
                  </a:ext>
                </a:extLst>
              </p:cNvPr>
              <p:cNvCxnSpPr/>
              <p:nvPr/>
            </p:nvCxnSpPr>
            <p:spPr>
              <a:xfrm flipV="1">
                <a:off x="4808562" y="2510050"/>
                <a:ext cx="2404278" cy="682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5917101" y="816914"/>
              <a:ext cx="2868610" cy="207604"/>
            </a:xfrm>
            <a:prstGeom prst="rect">
              <a:avLst/>
            </a:prstGeom>
            <a:noFill/>
          </p:spPr>
          <p:txBody>
            <a:bodyPr wrap="square" rtlCol="0">
              <a:spAutoFit/>
            </a:bodyPr>
            <a:lstStyle/>
            <a:p>
              <a:r>
                <a:rPr lang="en-US" sz="1200" dirty="0" smtClean="0">
                  <a:latin typeface="微软雅黑" panose="020B0503020204020204" pitchFamily="34" charset="-122"/>
                  <a:ea typeface="微软雅黑" panose="020B0503020204020204" pitchFamily="34" charset="-122"/>
                  <a:cs typeface="Arial" panose="020B0604020202020204" pitchFamily="34" charset="0"/>
                </a:rPr>
                <a:t>❸ </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主机复制</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89" name="组合 88"/>
          <p:cNvGrpSpPr/>
          <p:nvPr/>
        </p:nvGrpSpPr>
        <p:grpSpPr>
          <a:xfrm>
            <a:off x="842069" y="1313322"/>
            <a:ext cx="3046340" cy="2022334"/>
            <a:chOff x="3344934" y="816914"/>
            <a:chExt cx="2270403" cy="1507223"/>
          </a:xfrm>
        </p:grpSpPr>
        <p:grpSp>
          <p:nvGrpSpPr>
            <p:cNvPr id="63" name="组合 62"/>
            <p:cNvGrpSpPr/>
            <p:nvPr/>
          </p:nvGrpSpPr>
          <p:grpSpPr>
            <a:xfrm>
              <a:off x="3409659" y="1154619"/>
              <a:ext cx="2205678" cy="1169518"/>
              <a:chOff x="1590674" y="1267092"/>
              <a:chExt cx="8898338" cy="5074330"/>
            </a:xfrm>
          </p:grpSpPr>
          <p:sp>
            <p:nvSpPr>
              <p:cNvPr id="64" name="正方形/長方形 22">
                <a:extLst>
                  <a:ext uri="{FF2B5EF4-FFF2-40B4-BE49-F238E27FC236}">
                    <a16:creationId xmlns="" xmlns:a16="http://schemas.microsoft.com/office/drawing/2014/main" id="{EF060264-C1D3-4E97-A397-65BE658EF610}"/>
                  </a:ext>
                </a:extLst>
              </p:cNvPr>
              <p:cNvSpPr/>
              <p:nvPr/>
            </p:nvSpPr>
            <p:spPr>
              <a:xfrm>
                <a:off x="3967658" y="1459882"/>
                <a:ext cx="3951026" cy="171620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65" name="正方形/長方形 23">
                <a:extLst>
                  <a:ext uri="{FF2B5EF4-FFF2-40B4-BE49-F238E27FC236}">
                    <a16:creationId xmlns="" xmlns:a16="http://schemas.microsoft.com/office/drawing/2014/main" id="{8A677197-A4DE-41D1-ABDD-F15ED199E4C9}"/>
                  </a:ext>
                </a:extLst>
              </p:cNvPr>
              <p:cNvSpPr/>
              <p:nvPr/>
            </p:nvSpPr>
            <p:spPr>
              <a:xfrm>
                <a:off x="1590674" y="4354344"/>
                <a:ext cx="3666698" cy="1943669"/>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sz="900" dirty="0">
                  <a:latin typeface="Arial" panose="020B0604020202020204" pitchFamily="34" charset="0"/>
                  <a:ea typeface="メイリオ"/>
                  <a:cs typeface="Arial" panose="020B0604020202020204" pitchFamily="34" charset="0"/>
                </a:endParaRPr>
              </a:p>
            </p:txBody>
          </p:sp>
          <p:sp>
            <p:nvSpPr>
              <p:cNvPr id="66" name="正方形/長方形 24">
                <a:extLst>
                  <a:ext uri="{FF2B5EF4-FFF2-40B4-BE49-F238E27FC236}">
                    <a16:creationId xmlns="" xmlns:a16="http://schemas.microsoft.com/office/drawing/2014/main" id="{4DD66D92-CDF3-4299-AEB8-90D2BC3D3D56}"/>
                  </a:ext>
                </a:extLst>
              </p:cNvPr>
              <p:cNvSpPr/>
              <p:nvPr/>
            </p:nvSpPr>
            <p:spPr>
              <a:xfrm>
                <a:off x="6958793" y="4354344"/>
                <a:ext cx="3530219" cy="1943668"/>
              </a:xfrm>
              <a:prstGeom prst="rect">
                <a:avLst/>
              </a:prstGeom>
              <a:solidFill>
                <a:schemeClr val="bg1">
                  <a:lumMod val="95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lang="ja-JP" sz="900" dirty="0">
                  <a:latin typeface="Arial" panose="020B0604020202020204" pitchFamily="34" charset="0"/>
                  <a:ea typeface="メイリオ"/>
                  <a:cs typeface="Arial" panose="020B0604020202020204" pitchFamily="34" charset="0"/>
                </a:endParaRPr>
              </a:p>
            </p:txBody>
          </p:sp>
          <p:sp>
            <p:nvSpPr>
              <p:cNvPr id="67" name="正方形/長方形 25">
                <a:extLst>
                  <a:ext uri="{FF2B5EF4-FFF2-40B4-BE49-F238E27FC236}">
                    <a16:creationId xmlns="" xmlns:a16="http://schemas.microsoft.com/office/drawing/2014/main" id="{74E67C57-814F-4898-B374-8A8EC1557EAB}"/>
                  </a:ext>
                </a:extLst>
              </p:cNvPr>
              <p:cNvSpPr/>
              <p:nvPr/>
            </p:nvSpPr>
            <p:spPr>
              <a:xfrm>
                <a:off x="7351165" y="4672792"/>
                <a:ext cx="2745474" cy="914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Dorado2</a:t>
                </a:r>
                <a:endPar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68" name="正方形/長方形 26">
                <a:extLst>
                  <a:ext uri="{FF2B5EF4-FFF2-40B4-BE49-F238E27FC236}">
                    <a16:creationId xmlns="" xmlns:a16="http://schemas.microsoft.com/office/drawing/2014/main" id="{F55242C6-0656-4992-B064-BACB9E535BC4}"/>
                  </a:ext>
                </a:extLst>
              </p:cNvPr>
              <p:cNvSpPr/>
              <p:nvPr/>
            </p:nvSpPr>
            <p:spPr>
              <a:xfrm>
                <a:off x="2051284" y="4718285"/>
                <a:ext cx="2745474" cy="914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a:solidFill>
                      <a:srgbClr val="595959"/>
                    </a:solidFill>
                    <a:latin typeface="Arial" panose="020B0604020202020204" pitchFamily="34" charset="0"/>
                    <a:ea typeface="メイリオ" panose="020B0604030504040204" pitchFamily="50" charset="-128"/>
                    <a:cs typeface="Arial" panose="020B0604020202020204" pitchFamily="34" charset="0"/>
                  </a:rPr>
                  <a:t>Dorado1</a:t>
                </a:r>
                <a:endPar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sp>
            <p:nvSpPr>
              <p:cNvPr id="69" name="テキスト ボックス 6">
                <a:extLst>
                  <a:ext uri="{FF2B5EF4-FFF2-40B4-BE49-F238E27FC236}">
                    <a16:creationId xmlns="" xmlns:a16="http://schemas.microsoft.com/office/drawing/2014/main" id="{58ED65EE-5E5C-49D2-BB51-CE4F5187BBC9}"/>
                  </a:ext>
                </a:extLst>
              </p:cNvPr>
              <p:cNvSpPr txBox="1"/>
              <p:nvPr/>
            </p:nvSpPr>
            <p:spPr>
              <a:xfrm>
                <a:off x="2058112" y="5505414"/>
                <a:ext cx="2743198" cy="83600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az1</a:t>
                </a:r>
              </a:p>
            </p:txBody>
          </p:sp>
          <p:sp>
            <p:nvSpPr>
              <p:cNvPr id="70" name="テキスト ボックス 7">
                <a:extLst>
                  <a:ext uri="{FF2B5EF4-FFF2-40B4-BE49-F238E27FC236}">
                    <a16:creationId xmlns="" xmlns:a16="http://schemas.microsoft.com/office/drawing/2014/main" id="{A43ADC5E-3B7C-407A-8021-835ED22BD43B}"/>
                  </a:ext>
                </a:extLst>
              </p:cNvPr>
              <p:cNvSpPr txBox="1"/>
              <p:nvPr/>
            </p:nvSpPr>
            <p:spPr>
              <a:xfrm>
                <a:off x="7357990" y="5447058"/>
                <a:ext cx="2743198" cy="8360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az2</a:t>
                </a:r>
              </a:p>
            </p:txBody>
          </p:sp>
          <p:cxnSp>
            <p:nvCxnSpPr>
              <p:cNvPr id="71" name="直線矢印コネクタ 29">
                <a:extLst>
                  <a:ext uri="{FF2B5EF4-FFF2-40B4-BE49-F238E27FC236}">
                    <a16:creationId xmlns="" xmlns:a16="http://schemas.microsoft.com/office/drawing/2014/main" id="{3F4D7D18-9189-45E9-AB13-C6A41407655C}"/>
                  </a:ext>
                </a:extLst>
              </p:cNvPr>
              <p:cNvCxnSpPr>
                <a:cxnSpLocks/>
              </p:cNvCxnSpPr>
              <p:nvPr/>
            </p:nvCxnSpPr>
            <p:spPr>
              <a:xfrm flipH="1">
                <a:off x="3363748" y="3046436"/>
                <a:ext cx="2560089" cy="16536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正方形/長方形 30">
                <a:extLst>
                  <a:ext uri="{FF2B5EF4-FFF2-40B4-BE49-F238E27FC236}">
                    <a16:creationId xmlns="" xmlns:a16="http://schemas.microsoft.com/office/drawing/2014/main" id="{7CC35251-182A-4108-A2F6-D213358D1580}"/>
                  </a:ext>
                </a:extLst>
              </p:cNvPr>
              <p:cNvSpPr/>
              <p:nvPr/>
            </p:nvSpPr>
            <p:spPr>
              <a:xfrm>
                <a:off x="4428270" y="2108151"/>
                <a:ext cx="3029802" cy="9144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OpenSDS</a:t>
                </a:r>
              </a:p>
            </p:txBody>
          </p:sp>
          <p:sp>
            <p:nvSpPr>
              <p:cNvPr id="73" name="テキスト ボックス 10">
                <a:extLst>
                  <a:ext uri="{FF2B5EF4-FFF2-40B4-BE49-F238E27FC236}">
                    <a16:creationId xmlns="" xmlns:a16="http://schemas.microsoft.com/office/drawing/2014/main" id="{BAE1DA1F-AEF5-4D47-A41B-653A74F79386}"/>
                  </a:ext>
                </a:extLst>
              </p:cNvPr>
              <p:cNvSpPr txBox="1"/>
              <p:nvPr/>
            </p:nvSpPr>
            <p:spPr>
              <a:xfrm>
                <a:off x="4582945" y="1267092"/>
                <a:ext cx="2743198" cy="83600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Host</a:t>
                </a:r>
              </a:p>
            </p:txBody>
          </p:sp>
          <p:cxnSp>
            <p:nvCxnSpPr>
              <p:cNvPr id="74" name="直線矢印コネクタ 32">
                <a:extLst>
                  <a:ext uri="{FF2B5EF4-FFF2-40B4-BE49-F238E27FC236}">
                    <a16:creationId xmlns="" xmlns:a16="http://schemas.microsoft.com/office/drawing/2014/main" id="{D4078464-F1CB-4D14-91F1-7BC26D588D7A}"/>
                  </a:ext>
                </a:extLst>
              </p:cNvPr>
              <p:cNvCxnSpPr>
                <a:cxnSpLocks/>
              </p:cNvCxnSpPr>
              <p:nvPr/>
            </p:nvCxnSpPr>
            <p:spPr>
              <a:xfrm>
                <a:off x="5952269" y="3052122"/>
                <a:ext cx="2745477" cy="1591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38">
                <a:extLst>
                  <a:ext uri="{FF2B5EF4-FFF2-40B4-BE49-F238E27FC236}">
                    <a16:creationId xmlns="" xmlns:a16="http://schemas.microsoft.com/office/drawing/2014/main" id="{4F58FA18-D99E-4CFD-A04D-2991CB915E31}"/>
                  </a:ext>
                </a:extLst>
              </p:cNvPr>
              <p:cNvCxnSpPr/>
              <p:nvPr/>
            </p:nvCxnSpPr>
            <p:spPr>
              <a:xfrm>
                <a:off x="4802876" y="5155442"/>
                <a:ext cx="2523695" cy="45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テキスト ボックス 39">
                <a:extLst>
                  <a:ext uri="{FF2B5EF4-FFF2-40B4-BE49-F238E27FC236}">
                    <a16:creationId xmlns="" xmlns:a16="http://schemas.microsoft.com/office/drawing/2014/main" id="{B1E175AE-B564-4580-8277-C170BEC6C3BA}"/>
                  </a:ext>
                </a:extLst>
              </p:cNvPr>
              <p:cNvSpPr txBox="1"/>
              <p:nvPr/>
            </p:nvSpPr>
            <p:spPr>
              <a:xfrm>
                <a:off x="4588766" y="5266846"/>
                <a:ext cx="2997900" cy="8360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20000"/>
                  </a:lnSpc>
                  <a:spcBef>
                    <a:spcPts val="1200"/>
                  </a:spcBef>
                  <a:spcAft>
                    <a:spcPts val="1200"/>
                  </a:spcAft>
                </a:pPr>
                <a:r>
                  <a:rPr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rPr>
                  <a:t>Replication</a:t>
                </a:r>
                <a:endParaRPr kumimoji="1" lang="ja-JP" altLang="en-US" sz="900" b="1" dirty="0">
                  <a:solidFill>
                    <a:srgbClr val="595959"/>
                  </a:solidFill>
                  <a:latin typeface="Arial" panose="020B0604020202020204" pitchFamily="34" charset="0"/>
                  <a:ea typeface="メイリオ" panose="020B0604030504040204" pitchFamily="50" charset="-128"/>
                  <a:cs typeface="Arial" panose="020B0604020202020204" pitchFamily="34" charset="0"/>
                </a:endParaRPr>
              </a:p>
            </p:txBody>
          </p:sp>
        </p:grpSp>
        <p:sp>
          <p:nvSpPr>
            <p:cNvPr id="79" name="文本框 78"/>
            <p:cNvSpPr txBox="1"/>
            <p:nvPr/>
          </p:nvSpPr>
          <p:spPr>
            <a:xfrm>
              <a:off x="3344934" y="816914"/>
              <a:ext cx="2214244" cy="206444"/>
            </a:xfrm>
            <a:prstGeom prst="rect">
              <a:avLst/>
            </a:prstGeom>
            <a:noFill/>
          </p:spPr>
          <p:txBody>
            <a:bodyPr wrap="square" rtlCol="0">
              <a:spAutoFit/>
            </a:bodyPr>
            <a:lstStyle/>
            <a:p>
              <a:pPr algn="l"/>
              <a:r>
                <a:rPr lang="en-US" sz="1200" dirty="0" smtClean="0">
                  <a:latin typeface="微软雅黑" panose="020B0503020204020204" pitchFamily="34" charset="-122"/>
                  <a:ea typeface="微软雅黑" panose="020B0503020204020204" pitchFamily="34" charset="-122"/>
                  <a:cs typeface="Arial" panose="020B0604020202020204" pitchFamily="34" charset="0"/>
                </a:rPr>
                <a:t>❷ </a:t>
              </a:r>
              <a:r>
                <a:rPr lang="zh-CN" altLang="en-US" sz="1200" dirty="0" smtClean="0">
                  <a:latin typeface="微软雅黑" panose="020B0503020204020204" pitchFamily="34" charset="-122"/>
                  <a:ea typeface="微软雅黑" panose="020B0503020204020204" pitchFamily="34" charset="-122"/>
                  <a:cs typeface="Arial" panose="020B0604020202020204" pitchFamily="34" charset="0"/>
                </a:rPr>
                <a:t>阵列复制</a:t>
              </a:r>
              <a:endParaRPr lang="en-US" sz="1200" dirty="0">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08" name="文本框 107"/>
          <p:cNvSpPr txBox="1"/>
          <p:nvPr/>
        </p:nvSpPr>
        <p:spPr>
          <a:xfrm>
            <a:off x="459647" y="3504636"/>
            <a:ext cx="8108873" cy="646331"/>
          </a:xfrm>
          <a:prstGeom prst="rect">
            <a:avLst/>
          </a:prstGeom>
          <a:noFill/>
        </p:spPr>
        <p:txBody>
          <a:bodyPr wrap="square" rtlCol="0">
            <a:spAutoFit/>
          </a:bodyPr>
          <a:lstStyle/>
          <a:p>
            <a:pPr lvl="1">
              <a:lnSpc>
                <a:spcPct val="150000"/>
              </a:lnSpc>
            </a:pP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OpenSDS</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通过提供阵列复制和主机复制两种可选的企业级数据保护特性，实现云原生环境中用户数据的高可靠，同时在遭遇数据灾难时保证数据的快速恢复和业务的连续性。</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p:txBody>
      </p:sp>
    </p:spTree>
    <p:extLst>
      <p:ext uri="{BB962C8B-B14F-4D97-AF65-F5344CB8AC3E}">
        <p14:creationId xmlns:p14="http://schemas.microsoft.com/office/powerpoint/2010/main" val="76351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8</a:t>
            </a:fld>
            <a:endParaRPr lang="en-US" dirty="0"/>
          </a:p>
        </p:txBody>
      </p:sp>
      <p:sp>
        <p:nvSpPr>
          <p:cNvPr id="5" name="标题 1"/>
          <p:cNvSpPr>
            <a:spLocks noGrp="1"/>
          </p:cNvSpPr>
          <p:nvPr>
            <p:ph type="ctrTitle"/>
          </p:nvPr>
        </p:nvSpPr>
        <p:spPr>
          <a:xfrm>
            <a:off x="376156" y="159378"/>
            <a:ext cx="8275856" cy="797036"/>
          </a:xfrm>
        </p:spPr>
        <p:txBody>
          <a:bodyPr/>
          <a:lstStyle/>
          <a:p>
            <a:r>
              <a:rPr lang="en-US" altLang="zh-CN" b="1" dirty="0">
                <a:latin typeface="微软雅黑" panose="020B0503020204020204" pitchFamily="34" charset="-122"/>
                <a:ea typeface="微软雅黑" panose="020B0503020204020204" pitchFamily="34" charset="-122"/>
              </a:rPr>
              <a:t>OpenSDS</a:t>
            </a:r>
            <a:r>
              <a:rPr lang="zh-CN" altLang="en-US" b="1" dirty="0">
                <a:latin typeface="微软雅黑" panose="020B0503020204020204" pitchFamily="34" charset="-122"/>
                <a:ea typeface="微软雅黑" panose="020B0503020204020204" pitchFamily="34" charset="-122"/>
              </a:rPr>
              <a:t>：极致体验的多云数据管理</a:t>
            </a:r>
            <a:endParaRPr lang="en-US" b="1" dirty="0"/>
          </a:p>
        </p:txBody>
      </p:sp>
      <p:sp>
        <p:nvSpPr>
          <p:cNvPr id="33" name="TextBox 55">
            <a:extLst>
              <a:ext uri="{FF2B5EF4-FFF2-40B4-BE49-F238E27FC236}">
                <a16:creationId xmlns="" xmlns:a16="http://schemas.microsoft.com/office/drawing/2014/main" id="{0FD3AF01-AF3B-3C42-9F3D-25F126ECF695}"/>
              </a:ext>
            </a:extLst>
          </p:cNvPr>
          <p:cNvSpPr txBox="1"/>
          <p:nvPr/>
        </p:nvSpPr>
        <p:spPr>
          <a:xfrm>
            <a:off x="376156" y="870206"/>
            <a:ext cx="8391688" cy="715526"/>
          </a:xfrm>
          <a:prstGeom prst="rect">
            <a:avLst/>
          </a:prstGeom>
          <a:noFill/>
        </p:spPr>
        <p:txBody>
          <a:bodyPr wrap="square" lIns="68529" tIns="34263" rIns="68529" bIns="34263" rtlCol="0" anchor="t">
            <a:spAutoFit/>
          </a:bodyPr>
          <a:lstStyle/>
          <a:p>
            <a:pPr>
              <a:lnSpc>
                <a:spcPct val="150000"/>
              </a:lnSpc>
            </a:pPr>
            <a:r>
              <a:rPr lang="zh-CN" altLang="en-US" sz="1400" dirty="0" smtClean="0">
                <a:latin typeface="Arial" panose="020B0604020202020204" pitchFamily="34" charset="0"/>
                <a:ea typeface="Calibri" panose="020F0502020204030204" pitchFamily="34" charset="0"/>
                <a:cs typeface="Arial" panose="020B0604020202020204" pitchFamily="34" charset="0"/>
              </a:rPr>
              <a:t>基于用户业务述求、成本和安全等方面的考虑，实现基于策略驱动的数据跨云自由流动和统一管理，助力客户在传统数据中心和公私有云间实现数据的高效利用和极致的用户体验。</a:t>
            </a:r>
            <a:endParaRPr lang="en-US" sz="1400" dirty="0">
              <a:latin typeface="Arial" panose="020B0604020202020204" pitchFamily="34" charset="0"/>
              <a:ea typeface="Calibri" panose="020F0502020204030204" pitchFamily="34" charset="0"/>
              <a:cs typeface="Arial" panose="020B0604020202020204" pitchFamily="34" charset="0"/>
            </a:endParaRPr>
          </a:p>
        </p:txBody>
      </p:sp>
      <p:pic>
        <p:nvPicPr>
          <p:cNvPr id="49" name="Picture 12" descr="https://www.elastic.co/assets/bltd7b76d05d04b7e29/logo-google-compute-engine-lg.png">
            <a:extLst>
              <a:ext uri="{FF2B5EF4-FFF2-40B4-BE49-F238E27FC236}">
                <a16:creationId xmlns="" xmlns:a16="http://schemas.microsoft.com/office/drawing/2014/main" id="{59714E2C-7805-A740-A198-EB367CE92B94}"/>
              </a:ext>
            </a:extLst>
          </p:cNvPr>
          <p:cNvPicPr>
            <a:picLocks noChangeAspect="1" noChangeArrowheads="1"/>
          </p:cNvPicPr>
          <p:nvPr/>
        </p:nvPicPr>
        <p:blipFill>
          <a:blip r:embed="rId3" cstate="print">
            <a:grayscl/>
          </a:blip>
          <a:srcRect/>
          <a:stretch>
            <a:fillRect/>
          </a:stretch>
        </p:blipFill>
        <p:spPr bwMode="auto">
          <a:xfrm>
            <a:off x="5556023" y="2437153"/>
            <a:ext cx="610773" cy="345650"/>
          </a:xfrm>
          <a:prstGeom prst="rect">
            <a:avLst/>
          </a:prstGeom>
          <a:noFill/>
        </p:spPr>
      </p:pic>
      <p:pic>
        <p:nvPicPr>
          <p:cNvPr id="51" name="Picture 6" descr="Image result for microsoft azure logo">
            <a:extLst>
              <a:ext uri="{FF2B5EF4-FFF2-40B4-BE49-F238E27FC236}">
                <a16:creationId xmlns="" xmlns:a16="http://schemas.microsoft.com/office/drawing/2014/main" id="{31A3F9CC-5467-934C-8EE5-D1623CB44F72}"/>
              </a:ext>
            </a:extLst>
          </p:cNvPr>
          <p:cNvPicPr>
            <a:picLocks noChangeAspect="1" noChangeArrowheads="1"/>
          </p:cNvPicPr>
          <p:nvPr/>
        </p:nvPicPr>
        <p:blipFill rotWithShape="1">
          <a:blip r:embed="rId4" cstate="print">
            <a:grayscl/>
          </a:blip>
          <a:srcRect l="4939" t="4859" r="7008" b="7655"/>
          <a:stretch/>
        </p:blipFill>
        <p:spPr bwMode="auto">
          <a:xfrm>
            <a:off x="5558433" y="2153479"/>
            <a:ext cx="605952" cy="239941"/>
          </a:xfrm>
          <a:prstGeom prst="rect">
            <a:avLst/>
          </a:prstGeom>
          <a:noFill/>
        </p:spPr>
      </p:pic>
      <p:pic>
        <p:nvPicPr>
          <p:cNvPr id="52" name="Picture 44" descr="aws icon">
            <a:extLst>
              <a:ext uri="{FF2B5EF4-FFF2-40B4-BE49-F238E27FC236}">
                <a16:creationId xmlns="" xmlns:a16="http://schemas.microsoft.com/office/drawing/2014/main" id="{F9B19122-26FB-DC4C-A2D4-6248F596A026}"/>
              </a:ext>
            </a:extLst>
          </p:cNvPr>
          <p:cNvPicPr>
            <a:picLocks noChangeAspect="1" noChangeArrowheads="1"/>
          </p:cNvPicPr>
          <p:nvPr/>
        </p:nvPicPr>
        <p:blipFill>
          <a:blip r:embed="rId5" cstate="print">
            <a:grayscl/>
          </a:blip>
          <a:srcRect/>
          <a:stretch>
            <a:fillRect/>
          </a:stretch>
        </p:blipFill>
        <p:spPr bwMode="auto">
          <a:xfrm>
            <a:off x="5592670" y="1686148"/>
            <a:ext cx="537478" cy="467331"/>
          </a:xfrm>
          <a:prstGeom prst="rect">
            <a:avLst/>
          </a:prstGeom>
          <a:noFill/>
        </p:spPr>
      </p:pic>
      <p:pic>
        <p:nvPicPr>
          <p:cNvPr id="53" name="Picture 15" descr="http://tse1.mm.bing.net/th?&amp;id=OIP.M9060d1ba4b12bef13794c2037acf02b6H0&amp;w=299&amp;h=299&amp;c=0&amp;pid=1.9&amp;rs=0&amp;p=0&amp;r=0">
            <a:extLst>
              <a:ext uri="{FF2B5EF4-FFF2-40B4-BE49-F238E27FC236}">
                <a16:creationId xmlns="" xmlns:a16="http://schemas.microsoft.com/office/drawing/2014/main" id="{7964F948-D2C4-4F4D-90FB-EEC372AD4095}"/>
              </a:ext>
            </a:extLst>
          </p:cNvPr>
          <p:cNvPicPr>
            <a:picLocks noChangeAspect="1" noChangeArrowheads="1"/>
          </p:cNvPicPr>
          <p:nvPr/>
        </p:nvPicPr>
        <p:blipFill>
          <a:blip r:embed="rId6" cstate="print">
            <a:grayscl/>
            <a:extLst>
              <a:ext uri="{BEBA8EAE-BF5A-486C-A8C5-ECC9F3942E4B}">
                <a14:imgProps xmlns:a14="http://schemas.microsoft.com/office/drawing/2010/main">
                  <a14:imgLayer>
                    <a14:imgEffect>
                      <a14:brightnessContrast bright="-20000" contrast="40000"/>
                    </a14:imgEffect>
                  </a14:imgLayer>
                </a14:imgProps>
              </a:ext>
            </a:extLst>
          </a:blip>
          <a:srcRect/>
          <a:stretch>
            <a:fillRect/>
          </a:stretch>
        </p:blipFill>
        <p:spPr bwMode="auto">
          <a:xfrm>
            <a:off x="5690235" y="3246240"/>
            <a:ext cx="342348" cy="284973"/>
          </a:xfrm>
          <a:prstGeom prst="rect">
            <a:avLst/>
          </a:prstGeom>
          <a:noFill/>
        </p:spPr>
      </p:pic>
      <p:cxnSp>
        <p:nvCxnSpPr>
          <p:cNvPr id="54" name="Straight Arrow Connector 20">
            <a:extLst>
              <a:ext uri="{FF2B5EF4-FFF2-40B4-BE49-F238E27FC236}">
                <a16:creationId xmlns="" xmlns:a16="http://schemas.microsoft.com/office/drawing/2014/main" id="{E1700298-B71F-8A4A-B092-B5E86AE0B68E}"/>
              </a:ext>
            </a:extLst>
          </p:cNvPr>
          <p:cNvCxnSpPr>
            <a:stCxn id="58" idx="6"/>
            <a:endCxn id="62" idx="1"/>
          </p:cNvCxnSpPr>
          <p:nvPr/>
        </p:nvCxnSpPr>
        <p:spPr>
          <a:xfrm flipV="1">
            <a:off x="3699231" y="1913893"/>
            <a:ext cx="1490982" cy="8454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21">
            <a:extLst>
              <a:ext uri="{FF2B5EF4-FFF2-40B4-BE49-F238E27FC236}">
                <a16:creationId xmlns="" xmlns:a16="http://schemas.microsoft.com/office/drawing/2014/main" id="{12CC6920-DAF4-1649-88C3-418B4D6159B9}"/>
              </a:ext>
            </a:extLst>
          </p:cNvPr>
          <p:cNvCxnSpPr>
            <a:stCxn id="58" idx="6"/>
            <a:endCxn id="65" idx="1"/>
          </p:cNvCxnSpPr>
          <p:nvPr/>
        </p:nvCxnSpPr>
        <p:spPr>
          <a:xfrm>
            <a:off x="3699231" y="2759388"/>
            <a:ext cx="1490982" cy="246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22">
            <a:extLst>
              <a:ext uri="{FF2B5EF4-FFF2-40B4-BE49-F238E27FC236}">
                <a16:creationId xmlns="" xmlns:a16="http://schemas.microsoft.com/office/drawing/2014/main" id="{92148695-5F68-A647-9645-585F51607D5E}"/>
              </a:ext>
            </a:extLst>
          </p:cNvPr>
          <p:cNvCxnSpPr>
            <a:stCxn id="58" idx="6"/>
            <a:endCxn id="63" idx="1"/>
          </p:cNvCxnSpPr>
          <p:nvPr/>
        </p:nvCxnSpPr>
        <p:spPr>
          <a:xfrm flipV="1">
            <a:off x="3699231" y="2277733"/>
            <a:ext cx="1490982" cy="481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23">
            <a:extLst>
              <a:ext uri="{FF2B5EF4-FFF2-40B4-BE49-F238E27FC236}">
                <a16:creationId xmlns="" xmlns:a16="http://schemas.microsoft.com/office/drawing/2014/main" id="{02681ABD-C140-6B4B-A83D-F2A74D564A87}"/>
              </a:ext>
            </a:extLst>
          </p:cNvPr>
          <p:cNvCxnSpPr>
            <a:stCxn id="58" idx="6"/>
            <a:endCxn id="64" idx="1"/>
          </p:cNvCxnSpPr>
          <p:nvPr/>
        </p:nvCxnSpPr>
        <p:spPr>
          <a:xfrm flipV="1">
            <a:off x="3699231" y="2641573"/>
            <a:ext cx="1490982" cy="117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Flowchart: Summing Junction 35">
            <a:extLst>
              <a:ext uri="{FF2B5EF4-FFF2-40B4-BE49-F238E27FC236}">
                <a16:creationId xmlns="" xmlns:a16="http://schemas.microsoft.com/office/drawing/2014/main" id="{B74F531F-907E-8343-9D34-BAFB64E994F1}"/>
              </a:ext>
            </a:extLst>
          </p:cNvPr>
          <p:cNvSpPr/>
          <p:nvPr/>
        </p:nvSpPr>
        <p:spPr>
          <a:xfrm>
            <a:off x="3424911" y="2622228"/>
            <a:ext cx="274320" cy="274320"/>
          </a:xfrm>
          <a:prstGeom prst="flowChartSummingJunction">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ounded Rectangle 25">
            <a:extLst>
              <a:ext uri="{FF2B5EF4-FFF2-40B4-BE49-F238E27FC236}">
                <a16:creationId xmlns="" xmlns:a16="http://schemas.microsoft.com/office/drawing/2014/main" id="{F14FC154-E51E-0A4E-B597-137A65BDD517}"/>
              </a:ext>
            </a:extLst>
          </p:cNvPr>
          <p:cNvSpPr/>
          <p:nvPr/>
        </p:nvSpPr>
        <p:spPr>
          <a:xfrm>
            <a:off x="3127731" y="3649170"/>
            <a:ext cx="868680" cy="48885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r>
              <a:rPr lang="en-US" sz="800" dirty="0"/>
              <a:t>Local Storage </a:t>
            </a:r>
            <a:r>
              <a:rPr lang="en-US" sz="800" dirty="0" smtClean="0"/>
              <a:t>(Object</a:t>
            </a:r>
            <a:r>
              <a:rPr lang="en-US" sz="800" dirty="0"/>
              <a:t>)</a:t>
            </a:r>
          </a:p>
        </p:txBody>
      </p:sp>
      <p:cxnSp>
        <p:nvCxnSpPr>
          <p:cNvPr id="60" name="Straight Arrow Connector 26">
            <a:extLst>
              <a:ext uri="{FF2B5EF4-FFF2-40B4-BE49-F238E27FC236}">
                <a16:creationId xmlns="" xmlns:a16="http://schemas.microsoft.com/office/drawing/2014/main" id="{B2D753C5-7949-6748-A678-CF119EB447A5}"/>
              </a:ext>
            </a:extLst>
          </p:cNvPr>
          <p:cNvCxnSpPr>
            <a:stCxn id="58" idx="4"/>
            <a:endCxn id="66" idx="0"/>
          </p:cNvCxnSpPr>
          <p:nvPr/>
        </p:nvCxnSpPr>
        <p:spPr>
          <a:xfrm>
            <a:off x="3562071" y="2896548"/>
            <a:ext cx="5257" cy="5679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29">
            <a:extLst>
              <a:ext uri="{FF2B5EF4-FFF2-40B4-BE49-F238E27FC236}">
                <a16:creationId xmlns="" xmlns:a16="http://schemas.microsoft.com/office/drawing/2014/main" id="{944E6D34-01D4-E64D-82E4-C7C7295FF8BF}"/>
              </a:ext>
            </a:extLst>
          </p:cNvPr>
          <p:cNvCxnSpPr>
            <a:cxnSpLocks/>
            <a:endCxn id="58" idx="2"/>
          </p:cNvCxnSpPr>
          <p:nvPr/>
        </p:nvCxnSpPr>
        <p:spPr>
          <a:xfrm>
            <a:off x="2704666" y="2749728"/>
            <a:ext cx="720245" cy="96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2" name="Rounded Rectangle 30">
            <a:extLst>
              <a:ext uri="{FF2B5EF4-FFF2-40B4-BE49-F238E27FC236}">
                <a16:creationId xmlns="" xmlns:a16="http://schemas.microsoft.com/office/drawing/2014/main" id="{BE1BD430-FD16-594F-9444-87BC3AA58561}"/>
              </a:ext>
            </a:extLst>
          </p:cNvPr>
          <p:cNvSpPr/>
          <p:nvPr/>
        </p:nvSpPr>
        <p:spPr>
          <a:xfrm>
            <a:off x="5190213" y="182245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63" name="Rounded Rectangle 31">
            <a:extLst>
              <a:ext uri="{FF2B5EF4-FFF2-40B4-BE49-F238E27FC236}">
                <a16:creationId xmlns="" xmlns:a16="http://schemas.microsoft.com/office/drawing/2014/main" id="{F7AD921A-58EE-144E-BF1C-06E1C235D8FD}"/>
              </a:ext>
            </a:extLst>
          </p:cNvPr>
          <p:cNvSpPr/>
          <p:nvPr/>
        </p:nvSpPr>
        <p:spPr>
          <a:xfrm>
            <a:off x="5190213" y="218629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64" name="Rounded Rectangle 32">
            <a:extLst>
              <a:ext uri="{FF2B5EF4-FFF2-40B4-BE49-F238E27FC236}">
                <a16:creationId xmlns="" xmlns:a16="http://schemas.microsoft.com/office/drawing/2014/main" id="{42621C4D-AD28-C047-80C7-71D173E0A7D4}"/>
              </a:ext>
            </a:extLst>
          </p:cNvPr>
          <p:cNvSpPr/>
          <p:nvPr/>
        </p:nvSpPr>
        <p:spPr>
          <a:xfrm>
            <a:off x="5190213" y="255013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65" name="Rounded Rectangle 33">
            <a:extLst>
              <a:ext uri="{FF2B5EF4-FFF2-40B4-BE49-F238E27FC236}">
                <a16:creationId xmlns="" xmlns:a16="http://schemas.microsoft.com/office/drawing/2014/main" id="{3DEB8F33-E29F-EE41-8BD8-B16D18D7B74B}"/>
              </a:ext>
            </a:extLst>
          </p:cNvPr>
          <p:cNvSpPr/>
          <p:nvPr/>
        </p:nvSpPr>
        <p:spPr>
          <a:xfrm>
            <a:off x="5190213" y="291397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66" name="Rounded Rectangle 34">
            <a:extLst>
              <a:ext uri="{FF2B5EF4-FFF2-40B4-BE49-F238E27FC236}">
                <a16:creationId xmlns="" xmlns:a16="http://schemas.microsoft.com/office/drawing/2014/main" id="{1655AED1-CBF5-E747-9E65-D861EE04C737}"/>
              </a:ext>
            </a:extLst>
          </p:cNvPr>
          <p:cNvSpPr/>
          <p:nvPr/>
        </p:nvSpPr>
        <p:spPr>
          <a:xfrm>
            <a:off x="3475888" y="3464531"/>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67" name="TextBox 35">
            <a:extLst>
              <a:ext uri="{FF2B5EF4-FFF2-40B4-BE49-F238E27FC236}">
                <a16:creationId xmlns="" xmlns:a16="http://schemas.microsoft.com/office/drawing/2014/main" id="{98AFBC39-40E8-2848-AC78-A4A463FA350C}"/>
              </a:ext>
            </a:extLst>
          </p:cNvPr>
          <p:cNvSpPr txBox="1"/>
          <p:nvPr/>
        </p:nvSpPr>
        <p:spPr>
          <a:xfrm>
            <a:off x="2954161" y="2514469"/>
            <a:ext cx="333746" cy="276999"/>
          </a:xfrm>
          <a:prstGeom prst="rect">
            <a:avLst/>
          </a:prstGeom>
          <a:noFill/>
        </p:spPr>
        <p:txBody>
          <a:bodyPr wrap="none" rtlCol="0">
            <a:spAutoFit/>
          </a:bodyPr>
          <a:lstStyle/>
          <a:p>
            <a:r>
              <a:rPr lang="en-US" sz="1200" b="1" dirty="0"/>
              <a:t>S3</a:t>
            </a:r>
          </a:p>
        </p:txBody>
      </p:sp>
      <p:sp>
        <p:nvSpPr>
          <p:cNvPr id="68" name="TextBox 36">
            <a:extLst>
              <a:ext uri="{FF2B5EF4-FFF2-40B4-BE49-F238E27FC236}">
                <a16:creationId xmlns="" xmlns:a16="http://schemas.microsoft.com/office/drawing/2014/main" id="{634ED0DE-11D1-D243-9A09-57004EB760D9}"/>
              </a:ext>
            </a:extLst>
          </p:cNvPr>
          <p:cNvSpPr txBox="1"/>
          <p:nvPr/>
        </p:nvSpPr>
        <p:spPr>
          <a:xfrm>
            <a:off x="2451155" y="2293605"/>
            <a:ext cx="1364989" cy="276999"/>
          </a:xfrm>
          <a:prstGeom prst="rect">
            <a:avLst/>
          </a:prstGeom>
          <a:noFill/>
        </p:spPr>
        <p:txBody>
          <a:bodyPr wrap="none" rtlCol="0">
            <a:spAutoFit/>
          </a:bodyPr>
          <a:lstStyle/>
          <a:p>
            <a:r>
              <a:rPr lang="en-US" sz="1200" b="1" dirty="0"/>
              <a:t>Standard Interface</a:t>
            </a:r>
          </a:p>
        </p:txBody>
      </p:sp>
      <p:sp>
        <p:nvSpPr>
          <p:cNvPr id="69" name="Rounded Rectangle 41">
            <a:extLst>
              <a:ext uri="{FF2B5EF4-FFF2-40B4-BE49-F238E27FC236}">
                <a16:creationId xmlns="" xmlns:a16="http://schemas.microsoft.com/office/drawing/2014/main" id="{411FF9D7-A1A4-424D-B14F-01062871C48E}"/>
              </a:ext>
            </a:extLst>
          </p:cNvPr>
          <p:cNvSpPr/>
          <p:nvPr/>
        </p:nvSpPr>
        <p:spPr>
          <a:xfrm>
            <a:off x="2547669" y="2673586"/>
            <a:ext cx="182880" cy="182880"/>
          </a:xfrm>
          <a:prstGeom prst="roundRect">
            <a:avLst/>
          </a:prstGeom>
          <a:ln w="12700">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pic>
        <p:nvPicPr>
          <p:cNvPr id="70" name="Picture 7">
            <a:extLst>
              <a:ext uri="{FF2B5EF4-FFF2-40B4-BE49-F238E27FC236}">
                <a16:creationId xmlns="" xmlns:a16="http://schemas.microsoft.com/office/drawing/2014/main" id="{80975163-6E07-5840-9A33-C4B12CD99C61}"/>
              </a:ext>
            </a:extLst>
          </p:cNvPr>
          <p:cNvPicPr>
            <a:picLocks noChangeAspect="1"/>
          </p:cNvPicPr>
          <p:nvPr/>
        </p:nvPicPr>
        <p:blipFill>
          <a:blip r:embed="rId7" cstate="print">
            <a:duotone>
              <a:prstClr val="black"/>
              <a:schemeClr val="bg1">
                <a:lumMod val="85000"/>
                <a:tint val="45000"/>
                <a:satMod val="400000"/>
              </a:schemeClr>
            </a:duotone>
          </a:blip>
          <a:stretch>
            <a:fillRect/>
          </a:stretch>
        </p:blipFill>
        <p:spPr>
          <a:xfrm>
            <a:off x="5558628" y="2783561"/>
            <a:ext cx="605563" cy="432545"/>
          </a:xfrm>
          <a:prstGeom prst="rect">
            <a:avLst/>
          </a:prstGeom>
        </p:spPr>
      </p:pic>
      <p:sp>
        <p:nvSpPr>
          <p:cNvPr id="71" name="TextBox 45">
            <a:extLst>
              <a:ext uri="{FF2B5EF4-FFF2-40B4-BE49-F238E27FC236}">
                <a16:creationId xmlns="" xmlns:a16="http://schemas.microsoft.com/office/drawing/2014/main" id="{82438431-5BB6-1541-A591-0E3F8EA75220}"/>
              </a:ext>
            </a:extLst>
          </p:cNvPr>
          <p:cNvSpPr txBox="1"/>
          <p:nvPr/>
        </p:nvSpPr>
        <p:spPr>
          <a:xfrm>
            <a:off x="5443667" y="3781964"/>
            <a:ext cx="835485" cy="215444"/>
          </a:xfrm>
          <a:prstGeom prst="rect">
            <a:avLst/>
          </a:prstGeom>
          <a:noFill/>
        </p:spPr>
        <p:txBody>
          <a:bodyPr wrap="none" rtlCol="0">
            <a:spAutoFit/>
          </a:bodyPr>
          <a:lstStyle/>
          <a:p>
            <a:r>
              <a:rPr lang="en-US" sz="800" b="1" dirty="0"/>
              <a:t>Other Clouds</a:t>
            </a:r>
          </a:p>
        </p:txBody>
      </p:sp>
      <p:sp>
        <p:nvSpPr>
          <p:cNvPr id="72" name="Rounded Rectangle 47">
            <a:extLst>
              <a:ext uri="{FF2B5EF4-FFF2-40B4-BE49-F238E27FC236}">
                <a16:creationId xmlns="" xmlns:a16="http://schemas.microsoft.com/office/drawing/2014/main" id="{B7041E08-9825-3F4D-87E3-67422468AC4C}"/>
              </a:ext>
            </a:extLst>
          </p:cNvPr>
          <p:cNvSpPr/>
          <p:nvPr/>
        </p:nvSpPr>
        <p:spPr>
          <a:xfrm>
            <a:off x="5196777" y="327781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sp>
        <p:nvSpPr>
          <p:cNvPr id="73" name="Rounded Rectangle 48">
            <a:extLst>
              <a:ext uri="{FF2B5EF4-FFF2-40B4-BE49-F238E27FC236}">
                <a16:creationId xmlns="" xmlns:a16="http://schemas.microsoft.com/office/drawing/2014/main" id="{AF1963B6-5B64-984C-B2CE-D955A1CDDEFA}"/>
              </a:ext>
            </a:extLst>
          </p:cNvPr>
          <p:cNvSpPr/>
          <p:nvPr/>
        </p:nvSpPr>
        <p:spPr>
          <a:xfrm>
            <a:off x="5196777" y="3641653"/>
            <a:ext cx="182880" cy="182880"/>
          </a:xfrm>
          <a:prstGeom prst="roundRect">
            <a:avLst/>
          </a:prstGeom>
          <a:ln w="12700">
            <a:prstDash val="sysDot"/>
          </a:ln>
        </p:spPr>
        <p:style>
          <a:lnRef idx="2">
            <a:schemeClr val="dk1"/>
          </a:lnRef>
          <a:fillRef idx="1">
            <a:schemeClr val="lt1"/>
          </a:fillRef>
          <a:effectRef idx="0">
            <a:schemeClr val="dk1"/>
          </a:effectRef>
          <a:fontRef idx="minor">
            <a:schemeClr val="dk1"/>
          </a:fontRef>
        </p:style>
        <p:txBody>
          <a:bodyPr rtlCol="0" anchor="ctr"/>
          <a:lstStyle/>
          <a:p>
            <a:pPr algn="ctr"/>
            <a:r>
              <a:rPr lang="en-US" sz="800" b="1" dirty="0"/>
              <a:t>X</a:t>
            </a:r>
          </a:p>
        </p:txBody>
      </p:sp>
      <p:cxnSp>
        <p:nvCxnSpPr>
          <p:cNvPr id="74" name="Straight Arrow Connector 53">
            <a:extLst>
              <a:ext uri="{FF2B5EF4-FFF2-40B4-BE49-F238E27FC236}">
                <a16:creationId xmlns="" xmlns:a16="http://schemas.microsoft.com/office/drawing/2014/main" id="{996E5050-9824-9A46-8952-C0CD7971314E}"/>
              </a:ext>
            </a:extLst>
          </p:cNvPr>
          <p:cNvCxnSpPr>
            <a:cxnSpLocks/>
            <a:stCxn id="58" idx="6"/>
            <a:endCxn id="72" idx="1"/>
          </p:cNvCxnSpPr>
          <p:nvPr/>
        </p:nvCxnSpPr>
        <p:spPr>
          <a:xfrm>
            <a:off x="3699231" y="2759388"/>
            <a:ext cx="1497546" cy="60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54">
            <a:extLst>
              <a:ext uri="{FF2B5EF4-FFF2-40B4-BE49-F238E27FC236}">
                <a16:creationId xmlns="" xmlns:a16="http://schemas.microsoft.com/office/drawing/2014/main" id="{094D4349-2D32-6E46-817C-859DC276984D}"/>
              </a:ext>
            </a:extLst>
          </p:cNvPr>
          <p:cNvCxnSpPr>
            <a:cxnSpLocks/>
            <a:stCxn id="58" idx="6"/>
            <a:endCxn id="73" idx="1"/>
          </p:cNvCxnSpPr>
          <p:nvPr/>
        </p:nvCxnSpPr>
        <p:spPr>
          <a:xfrm>
            <a:off x="3699231" y="2759388"/>
            <a:ext cx="1497546" cy="973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76" name="Picture 56">
            <a:extLst>
              <a:ext uri="{FF2B5EF4-FFF2-40B4-BE49-F238E27FC236}">
                <a16:creationId xmlns="" xmlns:a16="http://schemas.microsoft.com/office/drawing/2014/main" id="{F4542898-B884-4140-AC1E-422189B84606}"/>
              </a:ext>
            </a:extLst>
          </p:cNvPr>
          <p:cNvPicPr>
            <a:picLocks noChangeAspect="1"/>
          </p:cNvPicPr>
          <p:nvPr/>
        </p:nvPicPr>
        <p:blipFill>
          <a:blip r:embed="rId8" cstate="print"/>
          <a:stretch>
            <a:fillRect/>
          </a:stretch>
        </p:blipFill>
        <p:spPr>
          <a:xfrm>
            <a:off x="5716455" y="3587065"/>
            <a:ext cx="289908" cy="289908"/>
          </a:xfrm>
          <a:prstGeom prst="rect">
            <a:avLst/>
          </a:prstGeom>
        </p:spPr>
      </p:pic>
      <p:sp>
        <p:nvSpPr>
          <p:cNvPr id="77" name="矩形 76"/>
          <p:cNvSpPr/>
          <p:nvPr/>
        </p:nvSpPr>
        <p:spPr>
          <a:xfrm>
            <a:off x="2918617" y="4400033"/>
            <a:ext cx="2343911" cy="246221"/>
          </a:xfrm>
          <a:prstGeom prst="rect">
            <a:avLst/>
          </a:prstGeom>
        </p:spPr>
        <p:txBody>
          <a:bodyPr wrap="none">
            <a:spAutoFit/>
          </a:bodyPr>
          <a:lstStyle/>
          <a:p>
            <a:r>
              <a:rPr lang="zh-CN" altLang="en-US" sz="1000" b="1" dirty="0" smtClean="0">
                <a:latin typeface="Arial" panose="020B0604020202020204" pitchFamily="34" charset="0"/>
                <a:ea typeface="Calibri" panose="020F0502020204030204" pitchFamily="34" charset="0"/>
                <a:cs typeface="Arial" panose="020B0604020202020204" pitchFamily="34" charset="0"/>
              </a:rPr>
              <a:t>发布</a:t>
            </a:r>
            <a:r>
              <a:rPr lang="zh-CN" altLang="en-US" sz="1000" b="1" dirty="0">
                <a:latin typeface="Arial" panose="020B0604020202020204" pitchFamily="34" charset="0"/>
                <a:ea typeface="Calibri" panose="020F0502020204030204" pitchFamily="34" charset="0"/>
                <a:cs typeface="Arial" panose="020B0604020202020204" pitchFamily="34" charset="0"/>
              </a:rPr>
              <a:t>点</a:t>
            </a:r>
            <a:r>
              <a:rPr lang="zh-CN" altLang="en-US" sz="1000" b="1" dirty="0" smtClean="0">
                <a:latin typeface="Arial" panose="020B0604020202020204" pitchFamily="34" charset="0"/>
                <a:ea typeface="Calibri" panose="020F0502020204030204" pitchFamily="34" charset="0"/>
                <a:cs typeface="Arial" panose="020B0604020202020204" pitchFamily="34" charset="0"/>
              </a:rPr>
              <a:t>：</a:t>
            </a:r>
            <a:r>
              <a:rPr lang="en-US" altLang="zh-CN" sz="1000" b="1" dirty="0" smtClean="0">
                <a:solidFill>
                  <a:prstClr val="black"/>
                </a:solidFill>
                <a:latin typeface="Arial" panose="020B0604020202020204" pitchFamily="34" charset="0"/>
                <a:ea typeface="Calibri" panose="020F0502020204030204" pitchFamily="34" charset="0"/>
                <a:cs typeface="Arial" panose="020B0604020202020204" pitchFamily="34" charset="0"/>
              </a:rPr>
              <a:t>OpenSDS </a:t>
            </a:r>
            <a:r>
              <a:rPr lang="en-US" altLang="zh-CN" sz="1000" b="1" dirty="0">
                <a:latin typeface="Arial" panose="020B0604020202020204" pitchFamily="34" charset="0"/>
                <a:ea typeface="Calibri" panose="020F0502020204030204" pitchFamily="34" charset="0"/>
                <a:cs typeface="Arial" panose="020B0604020202020204" pitchFamily="34" charset="0"/>
              </a:rPr>
              <a:t>BALI(2018.12.30)</a:t>
            </a:r>
            <a:endParaRPr lang="en-US" sz="1000" b="1"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57434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C3837181-38C6-AD4F-B8BA-B444770388BB}" type="slidenum">
              <a:rPr lang="en-US" smtClean="0"/>
              <a:pPr/>
              <a:t>9</a:t>
            </a:fld>
            <a:endParaRPr lang="en-US" dirty="0"/>
          </a:p>
        </p:txBody>
      </p:sp>
      <p:sp>
        <p:nvSpPr>
          <p:cNvPr id="5" name="标题 1"/>
          <p:cNvSpPr>
            <a:spLocks noGrp="1"/>
          </p:cNvSpPr>
          <p:nvPr>
            <p:ph type="ctrTitle"/>
          </p:nvPr>
        </p:nvSpPr>
        <p:spPr>
          <a:xfrm>
            <a:off x="376156" y="159378"/>
            <a:ext cx="8275856" cy="797036"/>
          </a:xfrm>
        </p:spPr>
        <p:txBody>
          <a:bodyPr/>
          <a:lstStyle/>
          <a:p>
            <a:r>
              <a:rPr lang="zh-CN" altLang="en-US" b="1" dirty="0">
                <a:latin typeface="微软雅黑" panose="020B0503020204020204" pitchFamily="34" charset="-122"/>
                <a:ea typeface="微软雅黑" panose="020B0503020204020204" pitchFamily="34" charset="-122"/>
              </a:rPr>
              <a:t>多云数据统一管理方案</a:t>
            </a:r>
            <a:endParaRPr lang="en-US" b="1" dirty="0">
              <a:latin typeface="微软雅黑" panose="020B0503020204020204" pitchFamily="34" charset="-122"/>
              <a:ea typeface="微软雅黑" panose="020B0503020204020204" pitchFamily="34" charset="-122"/>
            </a:endParaRPr>
          </a:p>
        </p:txBody>
      </p:sp>
      <p:grpSp>
        <p:nvGrpSpPr>
          <p:cNvPr id="34" name="组合 33"/>
          <p:cNvGrpSpPr/>
          <p:nvPr/>
        </p:nvGrpSpPr>
        <p:grpSpPr>
          <a:xfrm>
            <a:off x="782041" y="1391258"/>
            <a:ext cx="3359913" cy="2508343"/>
            <a:chOff x="4821922" y="1616985"/>
            <a:chExt cx="3815580" cy="2133439"/>
          </a:xfrm>
        </p:grpSpPr>
        <p:sp>
          <p:nvSpPr>
            <p:cNvPr id="35" name="Rectangle 37">
              <a:extLst>
                <a:ext uri="{FF2B5EF4-FFF2-40B4-BE49-F238E27FC236}">
                  <a16:creationId xmlns="" xmlns:a16="http://schemas.microsoft.com/office/drawing/2014/main" id="{43943807-68BF-8B46-8E2D-DFDC512C39EA}"/>
                </a:ext>
              </a:extLst>
            </p:cNvPr>
            <p:cNvSpPr/>
            <p:nvPr/>
          </p:nvSpPr>
          <p:spPr>
            <a:xfrm>
              <a:off x="4821922" y="1616985"/>
              <a:ext cx="3815580" cy="213343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400"/>
              <a:r>
                <a:rPr lang="en-US" sz="900" b="1" dirty="0" smtClean="0">
                  <a:solidFill>
                    <a:prstClr val="white"/>
                  </a:solidFill>
                  <a:latin typeface="Arial" panose="020B0604020202020204" pitchFamily="34" charset="0"/>
                  <a:cs typeface="Arial" panose="020B0604020202020204" pitchFamily="34" charset="0"/>
                </a:rPr>
                <a:t>OpenSDS</a:t>
              </a:r>
              <a:endParaRPr lang="en-US" sz="900" b="1" dirty="0">
                <a:solidFill>
                  <a:prstClr val="white"/>
                </a:solidFill>
                <a:latin typeface="Arial" panose="020B0604020202020204" pitchFamily="34" charset="0"/>
                <a:cs typeface="Arial" panose="020B0604020202020204" pitchFamily="34" charset="0"/>
              </a:endParaRPr>
            </a:p>
          </p:txBody>
        </p:sp>
        <p:sp>
          <p:nvSpPr>
            <p:cNvPr id="36" name="Rectangle 38">
              <a:extLst>
                <a:ext uri="{FF2B5EF4-FFF2-40B4-BE49-F238E27FC236}">
                  <a16:creationId xmlns="" xmlns:a16="http://schemas.microsoft.com/office/drawing/2014/main" id="{D8767627-0B89-5E42-BDDA-52391DFEBC18}"/>
                </a:ext>
              </a:extLst>
            </p:cNvPr>
            <p:cNvSpPr/>
            <p:nvPr/>
          </p:nvSpPr>
          <p:spPr>
            <a:xfrm>
              <a:off x="5010193" y="3154526"/>
              <a:ext cx="3475850" cy="4827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400"/>
              <a:r>
                <a:rPr lang="en-US" sz="600" b="1" spc="225" dirty="0">
                  <a:solidFill>
                    <a:prstClr val="white"/>
                  </a:solidFill>
                  <a:latin typeface="Arial" panose="020B0604020202020204" pitchFamily="34" charset="0"/>
                  <a:cs typeface="Arial" panose="020B0604020202020204" pitchFamily="34" charset="0"/>
                </a:rPr>
                <a:t>DOCK – STORAGE DRIVERS</a:t>
              </a:r>
            </a:p>
          </p:txBody>
        </p:sp>
        <p:sp>
          <p:nvSpPr>
            <p:cNvPr id="37" name="Rectangle 39">
              <a:extLst>
                <a:ext uri="{FF2B5EF4-FFF2-40B4-BE49-F238E27FC236}">
                  <a16:creationId xmlns="" xmlns:a16="http://schemas.microsoft.com/office/drawing/2014/main" id="{B3FD9156-C9C3-D641-8A06-A91564227EFD}"/>
                </a:ext>
              </a:extLst>
            </p:cNvPr>
            <p:cNvSpPr/>
            <p:nvPr/>
          </p:nvSpPr>
          <p:spPr>
            <a:xfrm>
              <a:off x="7078250" y="3299056"/>
              <a:ext cx="640080" cy="24885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a:solidFill>
                    <a:prstClr val="white"/>
                  </a:solidFill>
                  <a:latin typeface="Arial" panose="020B0604020202020204" pitchFamily="34" charset="0"/>
                  <a:cs typeface="Arial" panose="020B0604020202020204" pitchFamily="34" charset="0"/>
                </a:rPr>
                <a:t>Azure Blob</a:t>
              </a:r>
            </a:p>
          </p:txBody>
        </p:sp>
        <p:sp>
          <p:nvSpPr>
            <p:cNvPr id="38" name="Rectangle 40">
              <a:extLst>
                <a:ext uri="{FF2B5EF4-FFF2-40B4-BE49-F238E27FC236}">
                  <a16:creationId xmlns="" xmlns:a16="http://schemas.microsoft.com/office/drawing/2014/main" id="{A7451895-9934-9740-B795-E05DAAA289DD}"/>
                </a:ext>
              </a:extLst>
            </p:cNvPr>
            <p:cNvSpPr/>
            <p:nvPr/>
          </p:nvSpPr>
          <p:spPr>
            <a:xfrm>
              <a:off x="6422193" y="3299056"/>
              <a:ext cx="640080" cy="24885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675" b="1" dirty="0">
                  <a:solidFill>
                    <a:prstClr val="white"/>
                  </a:solidFill>
                  <a:latin typeface="Arial" panose="020B0604020202020204" pitchFamily="34" charset="0"/>
                  <a:cs typeface="Arial" panose="020B0604020202020204" pitchFamily="34" charset="0"/>
                </a:rPr>
                <a:t>AWS S3</a:t>
              </a:r>
            </a:p>
          </p:txBody>
        </p:sp>
        <p:sp>
          <p:nvSpPr>
            <p:cNvPr id="39" name="Rectangle 42">
              <a:extLst>
                <a:ext uri="{FF2B5EF4-FFF2-40B4-BE49-F238E27FC236}">
                  <a16:creationId xmlns="" xmlns:a16="http://schemas.microsoft.com/office/drawing/2014/main" id="{63E4C08E-788C-8B42-B4C7-3A340351B5A5}"/>
                </a:ext>
              </a:extLst>
            </p:cNvPr>
            <p:cNvSpPr/>
            <p:nvPr/>
          </p:nvSpPr>
          <p:spPr>
            <a:xfrm>
              <a:off x="5110079" y="3299056"/>
              <a:ext cx="640080" cy="24885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675" b="1" dirty="0">
                  <a:solidFill>
                    <a:prstClr val="white"/>
                  </a:solidFill>
                  <a:latin typeface="Arial" panose="020B0604020202020204" pitchFamily="34" charset="0"/>
                  <a:cs typeface="Arial" panose="020B0604020202020204" pitchFamily="34" charset="0"/>
                </a:rPr>
                <a:t>Shared Storage</a:t>
              </a:r>
            </a:p>
          </p:txBody>
        </p:sp>
        <p:sp>
          <p:nvSpPr>
            <p:cNvPr id="40" name="Rectangle 43">
              <a:extLst>
                <a:ext uri="{FF2B5EF4-FFF2-40B4-BE49-F238E27FC236}">
                  <a16:creationId xmlns="" xmlns:a16="http://schemas.microsoft.com/office/drawing/2014/main" id="{0B1104B9-72F5-8F4A-9AA3-F6A24EAAF8F9}"/>
                </a:ext>
              </a:extLst>
            </p:cNvPr>
            <p:cNvSpPr/>
            <p:nvPr/>
          </p:nvSpPr>
          <p:spPr>
            <a:xfrm>
              <a:off x="5766136" y="3299056"/>
              <a:ext cx="640080" cy="24885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675" b="1" dirty="0">
                  <a:solidFill>
                    <a:prstClr val="white"/>
                  </a:solidFill>
                  <a:latin typeface="Arial" panose="020B0604020202020204" pitchFamily="34" charset="0"/>
                  <a:cs typeface="Arial" panose="020B0604020202020204" pitchFamily="34" charset="0"/>
                </a:rPr>
                <a:t>Local Object</a:t>
              </a:r>
            </a:p>
          </p:txBody>
        </p:sp>
        <p:sp>
          <p:nvSpPr>
            <p:cNvPr id="41" name="Rectangle 44">
              <a:extLst>
                <a:ext uri="{FF2B5EF4-FFF2-40B4-BE49-F238E27FC236}">
                  <a16:creationId xmlns="" xmlns:a16="http://schemas.microsoft.com/office/drawing/2014/main" id="{158C3930-F658-3149-B2F5-FA0078E39840}"/>
                </a:ext>
              </a:extLst>
            </p:cNvPr>
            <p:cNvSpPr/>
            <p:nvPr/>
          </p:nvSpPr>
          <p:spPr>
            <a:xfrm>
              <a:off x="7734308" y="3299056"/>
              <a:ext cx="640080" cy="24885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675" b="1" dirty="0">
                  <a:solidFill>
                    <a:prstClr val="white"/>
                  </a:solidFill>
                  <a:latin typeface="Arial" panose="020B0604020202020204" pitchFamily="34" charset="0"/>
                  <a:cs typeface="Arial" panose="020B0604020202020204" pitchFamily="34" charset="0"/>
                </a:rPr>
                <a:t>Others </a:t>
              </a:r>
            </a:p>
          </p:txBody>
        </p:sp>
        <p:sp>
          <p:nvSpPr>
            <p:cNvPr id="42" name="Rectangle 46">
              <a:extLst>
                <a:ext uri="{FF2B5EF4-FFF2-40B4-BE49-F238E27FC236}">
                  <a16:creationId xmlns="" xmlns:a16="http://schemas.microsoft.com/office/drawing/2014/main" id="{11E6D0E2-0E81-EA4A-9E74-B73D8A606135}"/>
                </a:ext>
              </a:extLst>
            </p:cNvPr>
            <p:cNvSpPr/>
            <p:nvPr/>
          </p:nvSpPr>
          <p:spPr>
            <a:xfrm>
              <a:off x="5009333" y="1948578"/>
              <a:ext cx="3477098" cy="49002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400"/>
              <a:r>
                <a:rPr lang="en-US" sz="600" b="1" spc="225" dirty="0">
                  <a:solidFill>
                    <a:prstClr val="white"/>
                  </a:solidFill>
                  <a:latin typeface="Arial" panose="020B0604020202020204" pitchFamily="34" charset="0"/>
                  <a:cs typeface="Arial" panose="020B0604020202020204" pitchFamily="34" charset="0"/>
                </a:rPr>
                <a:t>SERVICE API</a:t>
              </a:r>
            </a:p>
            <a:p>
              <a:pPr algn="ctr" defTabSz="914400"/>
              <a:endParaRPr lang="en-US" sz="600" b="1" spc="225" dirty="0">
                <a:solidFill>
                  <a:prstClr val="white"/>
                </a:solidFill>
                <a:latin typeface="Arial" panose="020B0604020202020204" pitchFamily="34" charset="0"/>
                <a:cs typeface="Arial" panose="020B0604020202020204" pitchFamily="34" charset="0"/>
              </a:endParaRPr>
            </a:p>
            <a:p>
              <a:pPr algn="ctr" defTabSz="914400"/>
              <a:endParaRPr lang="en-US" sz="600" b="1" spc="225" dirty="0">
                <a:solidFill>
                  <a:prstClr val="white"/>
                </a:solidFill>
                <a:latin typeface="Arial" panose="020B0604020202020204" pitchFamily="34" charset="0"/>
                <a:cs typeface="Arial" panose="020B0604020202020204" pitchFamily="34" charset="0"/>
              </a:endParaRPr>
            </a:p>
          </p:txBody>
        </p:sp>
        <p:sp>
          <p:nvSpPr>
            <p:cNvPr id="43" name="Rectangle 49">
              <a:extLst>
                <a:ext uri="{FF2B5EF4-FFF2-40B4-BE49-F238E27FC236}">
                  <a16:creationId xmlns="" xmlns:a16="http://schemas.microsoft.com/office/drawing/2014/main" id="{7D6D5E6C-E58A-F046-BCB0-A8E343FA130D}"/>
                </a:ext>
              </a:extLst>
            </p:cNvPr>
            <p:cNvSpPr/>
            <p:nvPr/>
          </p:nvSpPr>
          <p:spPr>
            <a:xfrm>
              <a:off x="7203505" y="2097044"/>
              <a:ext cx="721588" cy="2743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a:solidFill>
                    <a:prstClr val="white"/>
                  </a:solidFill>
                  <a:latin typeface="Arial" panose="020B0604020202020204" pitchFamily="34" charset="0"/>
                  <a:cs typeface="Arial" panose="020B0604020202020204" pitchFamily="34" charset="0"/>
                </a:rPr>
                <a:t>S3 Object</a:t>
              </a:r>
            </a:p>
          </p:txBody>
        </p:sp>
        <p:sp>
          <p:nvSpPr>
            <p:cNvPr id="44" name="Rectangle 50">
              <a:extLst>
                <a:ext uri="{FF2B5EF4-FFF2-40B4-BE49-F238E27FC236}">
                  <a16:creationId xmlns="" xmlns:a16="http://schemas.microsoft.com/office/drawing/2014/main" id="{5329563D-4B99-FF4B-AEA3-342BA908C3D9}"/>
                </a:ext>
              </a:extLst>
            </p:cNvPr>
            <p:cNvSpPr/>
            <p:nvPr/>
          </p:nvSpPr>
          <p:spPr>
            <a:xfrm>
              <a:off x="5009332" y="2517191"/>
              <a:ext cx="3476711" cy="5357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400"/>
              <a:r>
                <a:rPr lang="en-US" sz="600" b="1" spc="225" dirty="0">
                  <a:solidFill>
                    <a:prstClr val="white"/>
                  </a:solidFill>
                  <a:latin typeface="Arial" panose="020B0604020202020204" pitchFamily="34" charset="0"/>
                  <a:cs typeface="Arial" panose="020B0604020202020204" pitchFamily="34" charset="0"/>
                </a:rPr>
                <a:t>MULTI-CLOUD DATA ENGINE</a:t>
              </a:r>
            </a:p>
            <a:p>
              <a:pPr algn="ctr" defTabSz="914400"/>
              <a:endParaRPr lang="en-US" sz="600" b="1" spc="225" dirty="0">
                <a:solidFill>
                  <a:prstClr val="white"/>
                </a:solidFill>
                <a:latin typeface="Arial" panose="020B0604020202020204" pitchFamily="34" charset="0"/>
                <a:cs typeface="Arial" panose="020B0604020202020204" pitchFamily="34" charset="0"/>
              </a:endParaRPr>
            </a:p>
          </p:txBody>
        </p:sp>
        <p:sp>
          <p:nvSpPr>
            <p:cNvPr id="45" name="Rectangle 51">
              <a:extLst>
                <a:ext uri="{FF2B5EF4-FFF2-40B4-BE49-F238E27FC236}">
                  <a16:creationId xmlns="" xmlns:a16="http://schemas.microsoft.com/office/drawing/2014/main" id="{634913F5-BF89-4944-9DAC-4BEC2A72520E}"/>
                </a:ext>
              </a:extLst>
            </p:cNvPr>
            <p:cNvSpPr/>
            <p:nvPr/>
          </p:nvSpPr>
          <p:spPr>
            <a:xfrm>
              <a:off x="5987643" y="2697297"/>
              <a:ext cx="721588" cy="2743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a:solidFill>
                    <a:prstClr val="white"/>
                  </a:solidFill>
                  <a:latin typeface="Arial" panose="020B0604020202020204" pitchFamily="34" charset="0"/>
                  <a:cs typeface="Arial" panose="020B0604020202020204" pitchFamily="34" charset="0"/>
                </a:rPr>
                <a:t>Policy Engine</a:t>
              </a:r>
            </a:p>
          </p:txBody>
        </p:sp>
        <p:sp>
          <p:nvSpPr>
            <p:cNvPr id="46" name="Rectangle 52">
              <a:extLst>
                <a:ext uri="{FF2B5EF4-FFF2-40B4-BE49-F238E27FC236}">
                  <a16:creationId xmlns="" xmlns:a16="http://schemas.microsoft.com/office/drawing/2014/main" id="{04C9EB15-1F4C-A143-ABBB-43815F4BCC59}"/>
                </a:ext>
              </a:extLst>
            </p:cNvPr>
            <p:cNvSpPr/>
            <p:nvPr/>
          </p:nvSpPr>
          <p:spPr>
            <a:xfrm>
              <a:off x="7646747" y="2697297"/>
              <a:ext cx="721588" cy="2743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smtClean="0">
                  <a:solidFill>
                    <a:prstClr val="white"/>
                  </a:solidFill>
                  <a:latin typeface="Arial" panose="020B0604020202020204" pitchFamily="34" charset="0"/>
                  <a:cs typeface="Arial" panose="020B0604020202020204" pitchFamily="34" charset="0"/>
                </a:rPr>
                <a:t>Metadata</a:t>
              </a:r>
            </a:p>
            <a:p>
              <a:pPr algn="ctr" defTabSz="914400"/>
              <a:r>
                <a:rPr lang="en-US" sz="675" b="1" dirty="0" smtClean="0">
                  <a:solidFill>
                    <a:prstClr val="white"/>
                  </a:solidFill>
                  <a:latin typeface="Arial" panose="020B0604020202020204" pitchFamily="34" charset="0"/>
                  <a:cs typeface="Arial" panose="020B0604020202020204" pitchFamily="34" charset="0"/>
                </a:rPr>
                <a:t>Management</a:t>
              </a:r>
              <a:endParaRPr lang="en-US" sz="675" b="1" dirty="0">
                <a:solidFill>
                  <a:prstClr val="white"/>
                </a:solidFill>
                <a:latin typeface="Arial" panose="020B0604020202020204" pitchFamily="34" charset="0"/>
                <a:cs typeface="Arial" panose="020B0604020202020204" pitchFamily="34" charset="0"/>
              </a:endParaRPr>
            </a:p>
          </p:txBody>
        </p:sp>
        <p:sp>
          <p:nvSpPr>
            <p:cNvPr id="47" name="Rectangle 58">
              <a:extLst>
                <a:ext uri="{FF2B5EF4-FFF2-40B4-BE49-F238E27FC236}">
                  <a16:creationId xmlns="" xmlns:a16="http://schemas.microsoft.com/office/drawing/2014/main" id="{2C26F468-EAF4-5A42-A9A3-67719502B594}"/>
                </a:ext>
              </a:extLst>
            </p:cNvPr>
            <p:cNvSpPr/>
            <p:nvPr/>
          </p:nvSpPr>
          <p:spPr>
            <a:xfrm>
              <a:off x="6807451" y="2697297"/>
              <a:ext cx="721588" cy="2743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a:solidFill>
                    <a:prstClr val="white"/>
                  </a:solidFill>
                  <a:latin typeface="Arial" panose="020B0604020202020204" pitchFamily="34" charset="0"/>
                  <a:cs typeface="Arial" panose="020B0604020202020204" pitchFamily="34" charset="0"/>
                </a:rPr>
                <a:t>Data Director</a:t>
              </a:r>
            </a:p>
          </p:txBody>
        </p:sp>
        <p:sp>
          <p:nvSpPr>
            <p:cNvPr id="48" name="Rectangle 58">
              <a:extLst>
                <a:ext uri="{FF2B5EF4-FFF2-40B4-BE49-F238E27FC236}">
                  <a16:creationId xmlns="" xmlns:a16="http://schemas.microsoft.com/office/drawing/2014/main" id="{2C26F468-EAF4-5A42-A9A3-67719502B594}"/>
                </a:ext>
              </a:extLst>
            </p:cNvPr>
            <p:cNvSpPr/>
            <p:nvPr/>
          </p:nvSpPr>
          <p:spPr>
            <a:xfrm>
              <a:off x="5128859" y="2697297"/>
              <a:ext cx="721588" cy="2743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400"/>
              <a:r>
                <a:rPr lang="en-US" sz="675" b="1" dirty="0">
                  <a:solidFill>
                    <a:prstClr val="white"/>
                  </a:solidFill>
                  <a:latin typeface="Arial" panose="020B0604020202020204" pitchFamily="34" charset="0"/>
                  <a:cs typeface="Arial" panose="020B0604020202020204" pitchFamily="34" charset="0"/>
                </a:rPr>
                <a:t>Data </a:t>
              </a:r>
              <a:r>
                <a:rPr lang="en-US" sz="675" b="1" dirty="0" smtClean="0">
                  <a:solidFill>
                    <a:prstClr val="white"/>
                  </a:solidFill>
                  <a:latin typeface="Arial" panose="020B0604020202020204" pitchFamily="34" charset="0"/>
                  <a:cs typeface="Arial" panose="020B0604020202020204" pitchFamily="34" charset="0"/>
                </a:rPr>
                <a:t>Pool</a:t>
              </a:r>
              <a:endParaRPr lang="en-US" sz="675" b="1" dirty="0">
                <a:solidFill>
                  <a:prstClr val="white"/>
                </a:solidFill>
                <a:latin typeface="Arial" panose="020B0604020202020204" pitchFamily="34" charset="0"/>
                <a:cs typeface="Arial" panose="020B0604020202020204" pitchFamily="34" charset="0"/>
              </a:endParaRPr>
            </a:p>
          </p:txBody>
        </p:sp>
      </p:grpSp>
      <p:sp>
        <p:nvSpPr>
          <p:cNvPr id="21" name="矩形 20"/>
          <p:cNvSpPr/>
          <p:nvPr/>
        </p:nvSpPr>
        <p:spPr>
          <a:xfrm>
            <a:off x="4539654" y="1642942"/>
            <a:ext cx="4112358" cy="2123658"/>
          </a:xfrm>
          <a:prstGeom prst="rect">
            <a:avLst/>
          </a:prstGeom>
        </p:spPr>
        <p:txBody>
          <a:bodyPr wrap="square">
            <a:spAutoFit/>
          </a:bodyPr>
          <a:lstStyle/>
          <a:p>
            <a:pPr marL="171450" indent="-171450" defTabSz="914400">
              <a:buFont typeface="Arial" panose="020B0604020202020204" pitchFamily="34" charset="0"/>
              <a:buChar char="•"/>
            </a:pP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Data Pool</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：异构云存储服务接入，实现多云数据的资源池化。</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r>
              <a:rPr kumimoji="1" lang="en-US" sz="1200" dirty="0">
                <a:latin typeface="微软雅黑" panose="020B0503020204020204" pitchFamily="34" charset="-122"/>
                <a:ea typeface="微软雅黑" panose="020B0503020204020204" pitchFamily="34" charset="-122"/>
                <a:cs typeface="メイリオ" panose="020B0604030504040204" pitchFamily="50" charset="-128"/>
              </a:rPr>
              <a:t>Policy Engine</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：基于用户自定义策略的跨云数据流动</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a:t>
            </a:r>
            <a:endPar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endParaRPr>
          </a:p>
          <a:p>
            <a:pPr defTabSz="914400"/>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 </a:t>
            </a:r>
            <a:r>
              <a:rPr kumimoji="1" lang="en-US" altLang="zh-CN" sz="1200" dirty="0" smtClean="0">
                <a:latin typeface="微软雅黑" panose="020B0503020204020204" pitchFamily="34" charset="-122"/>
                <a:ea typeface="微软雅黑" panose="020B0503020204020204" pitchFamily="34" charset="-122"/>
                <a:cs typeface="メイリオ" panose="020B0604030504040204" pitchFamily="50" charset="-128"/>
              </a:rPr>
              <a:t>   </a:t>
            </a:r>
            <a:r>
              <a:rPr kumimoji="1" lang="zh-CN" altLang="en-US" sz="1200" dirty="0" smtClean="0">
                <a:latin typeface="微软雅黑" panose="020B0503020204020204" pitchFamily="34" charset="-122"/>
                <a:ea typeface="微软雅黑" panose="020B0503020204020204" pitchFamily="34" charset="-122"/>
                <a:cs typeface="メイリオ" panose="020B0604030504040204" pitchFamily="50" charset="-128"/>
              </a:rPr>
              <a:t>并</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和大数据平台关联。</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Data Director</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：跨云数据流动基础能力，包含复制，迁移等。</a:t>
            </a: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endPar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endParaRPr>
          </a:p>
          <a:p>
            <a:pPr marL="171450" indent="-171450" defTabSz="914400">
              <a:buFont typeface="Arial" panose="020B0604020202020204" pitchFamily="34" charset="0"/>
              <a:buChar char="•"/>
            </a:pPr>
            <a:r>
              <a:rPr kumimoji="1" lang="en-US" altLang="zh-CN" sz="1200" dirty="0" err="1">
                <a:latin typeface="微软雅黑" panose="020B0503020204020204" pitchFamily="34" charset="-122"/>
                <a:ea typeface="微软雅黑" panose="020B0503020204020204" pitchFamily="34" charset="-122"/>
                <a:cs typeface="メイリオ" panose="020B0604030504040204" pitchFamily="50" charset="-128"/>
              </a:rPr>
              <a:t>MetaData</a:t>
            </a:r>
            <a:r>
              <a:rPr kumimoji="1" lang="en-US" altLang="zh-CN" sz="1200" dirty="0">
                <a:latin typeface="微软雅黑" panose="020B0503020204020204" pitchFamily="34" charset="-122"/>
                <a:ea typeface="微软雅黑" panose="020B0503020204020204" pitchFamily="34" charset="-122"/>
                <a:cs typeface="メイリオ" panose="020B0604030504040204" pitchFamily="50" charset="-128"/>
              </a:rPr>
              <a:t> Management</a:t>
            </a:r>
            <a:r>
              <a:rPr kumimoji="1" lang="zh-CN" altLang="en-US" sz="1200" dirty="0">
                <a:latin typeface="微软雅黑" panose="020B0503020204020204" pitchFamily="34" charset="-122"/>
                <a:ea typeface="微软雅黑" panose="020B0503020204020204" pitchFamily="34" charset="-122"/>
                <a:cs typeface="メイリオ" panose="020B0604030504040204" pitchFamily="50" charset="-128"/>
              </a:rPr>
              <a:t>：基于元数据实现多云间数据的统一管理。</a:t>
            </a:r>
            <a:endParaRPr kumimoji="1" lang="en-US" sz="1200" dirty="0">
              <a:latin typeface="微软雅黑" panose="020B0503020204020204" pitchFamily="34" charset="-122"/>
              <a:ea typeface="微软雅黑" panose="020B0503020204020204" pitchFamily="34" charset="-122"/>
              <a:cs typeface="メイリオ" panose="020B0604030504040204" pitchFamily="50" charset="-128"/>
            </a:endParaRPr>
          </a:p>
        </p:txBody>
      </p:sp>
    </p:spTree>
    <p:extLst>
      <p:ext uri="{BB962C8B-B14F-4D97-AF65-F5344CB8AC3E}">
        <p14:creationId xmlns:p14="http://schemas.microsoft.com/office/powerpoint/2010/main" val="25819496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2">
      <a:dk1>
        <a:srgbClr val="AE0D35"/>
      </a:dk1>
      <a:lt1>
        <a:srgbClr val="EA0028"/>
      </a:lt1>
      <a:dk2>
        <a:srgbClr val="E5005E"/>
      </a:dk2>
      <a:lt2>
        <a:srgbClr val="F4A000"/>
      </a:lt2>
      <a:accent1>
        <a:srgbClr val="FBE500"/>
      </a:accent1>
      <a:accent2>
        <a:srgbClr val="232323"/>
      </a:accent2>
      <a:accent3>
        <a:srgbClr val="666666"/>
      </a:accent3>
      <a:accent4>
        <a:srgbClr val="919191"/>
      </a:accent4>
      <a:accent5>
        <a:srgbClr val="C4C4C4"/>
      </a:accent5>
      <a:accent6>
        <a:srgbClr val="C4C4C4"/>
      </a:accent6>
      <a:hlink>
        <a:srgbClr val="EBE2DA"/>
      </a:hlink>
      <a:folHlink>
        <a:srgbClr val="F0F8F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rgbClr val="1D1D1B"/>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ustom Design">
  <a:themeElements>
    <a:clrScheme name="HW">
      <a:dk1>
        <a:srgbClr val="CF202F"/>
      </a:dk1>
      <a:lt1>
        <a:srgbClr val="F7991C"/>
      </a:lt1>
      <a:dk2>
        <a:srgbClr val="EC1567"/>
      </a:dk2>
      <a:lt2>
        <a:srgbClr val="AB1C3E"/>
      </a:lt2>
      <a:accent1>
        <a:srgbClr val="63322F"/>
      </a:accent1>
      <a:accent2>
        <a:srgbClr val="FBE109"/>
      </a:accent2>
      <a:accent3>
        <a:srgbClr val="F47F74"/>
      </a:accent3>
      <a:accent4>
        <a:srgbClr val="7BCCBE"/>
      </a:accent4>
      <a:accent5>
        <a:srgbClr val="83C886"/>
      </a:accent5>
      <a:accent6>
        <a:srgbClr val="FFF7DA"/>
      </a:accent6>
      <a:hlink>
        <a:srgbClr val="EBE2DA"/>
      </a:hlink>
      <a:folHlink>
        <a:srgbClr val="F0F8F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200" dirty="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7103</TotalTime>
  <Words>1006</Words>
  <Application>Microsoft Office PowerPoint</Application>
  <PresentationFormat>全屏显示(16:9)</PresentationFormat>
  <Paragraphs>323</Paragraphs>
  <Slides>13</Slides>
  <Notes>3</Notes>
  <HiddenSlides>0</HiddenSlides>
  <MMClips>0</MMClips>
  <ScaleCrop>false</ScaleCrop>
  <HeadingPairs>
    <vt:vector size="6" baseType="variant">
      <vt:variant>
        <vt:lpstr>已用的字体</vt:lpstr>
      </vt:variant>
      <vt:variant>
        <vt:i4>15</vt:i4>
      </vt:variant>
      <vt:variant>
        <vt:lpstr>主题</vt:lpstr>
      </vt:variant>
      <vt:variant>
        <vt:i4>5</vt:i4>
      </vt:variant>
      <vt:variant>
        <vt:lpstr>幻灯片标题</vt:lpstr>
      </vt:variant>
      <vt:variant>
        <vt:i4>13</vt:i4>
      </vt:variant>
    </vt:vector>
  </HeadingPairs>
  <TitlesOfParts>
    <vt:vector size="33" baseType="lpstr">
      <vt:lpstr>Geneva</vt:lpstr>
      <vt:lpstr>Intel Clear</vt:lpstr>
      <vt:lpstr>メイリオ</vt:lpstr>
      <vt:lpstr>メイリオ</vt:lpstr>
      <vt:lpstr>游ゴシック</vt:lpstr>
      <vt:lpstr>等线</vt:lpstr>
      <vt:lpstr>等线 Light</vt:lpstr>
      <vt:lpstr>方正兰亭细黑_GBK</vt:lpstr>
      <vt:lpstr>黑体</vt:lpstr>
      <vt:lpstr>宋体</vt:lpstr>
      <vt:lpstr>微软雅黑</vt:lpstr>
      <vt:lpstr>微软雅黑</vt:lpstr>
      <vt:lpstr>Arial</vt:lpstr>
      <vt:lpstr>Calibri</vt:lpstr>
      <vt:lpstr>Wingdings</vt:lpstr>
      <vt:lpstr>Office Theme</vt:lpstr>
      <vt:lpstr>5_Custom Design</vt:lpstr>
      <vt:lpstr>4_Custom Design</vt:lpstr>
      <vt:lpstr>2_Custom Design</vt:lpstr>
      <vt:lpstr>6_Custom Design</vt:lpstr>
      <vt:lpstr> </vt:lpstr>
      <vt:lpstr>企业数据管理关键诉求</vt:lpstr>
      <vt:lpstr>OpenSDS：开放安全的数据管理，助力数据跨云流动</vt:lpstr>
      <vt:lpstr>OpenSDS：安全无忧的数据生命周期管理</vt:lpstr>
      <vt:lpstr>异构资源发放方案</vt:lpstr>
      <vt:lpstr>北向生态对接方案</vt:lpstr>
      <vt:lpstr>多类数据复制方案</vt:lpstr>
      <vt:lpstr>OpenSDS：极致体验的多云数据管理</vt:lpstr>
      <vt:lpstr>多云数据统一管理方案</vt:lpstr>
      <vt:lpstr>PowerPoint 演示文稿</vt:lpstr>
      <vt:lpstr>持续增强OpenSDS数据生命周期管理和多云数据管理能力</vt:lpstr>
      <vt:lpstr>OpenSDS Bali Demo演示</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Zengshufang</cp:lastModifiedBy>
  <cp:revision>695</cp:revision>
  <dcterms:created xsi:type="dcterms:W3CDTF">2018-06-21T13:34:14Z</dcterms:created>
  <dcterms:modified xsi:type="dcterms:W3CDTF">2018-11-13T14:01:16Z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(3)UOHa3OLl3n+jdG8cCiaaoBchP0aspNbriGpaVTUjy3Z/fKmjrecKKyL+yGqoZHQA4AjPwaXV
yxAHrLhSZ0PMnnsDu6BdX2A/U7wUrEGSGcS32yz5SvRCObq/08F9W1oo5q8RIQgQB4fFiR8H
AdYz+e3nI7Rpg4//rCK0vmtNoWyO7tunDo0Do1KhHmoZ+2wWF0s9GGbeUsBXlFujdKucD+D+
hNTA/Z2ccXZQqdyPh0</vt:lpwstr>
  </property>
  <property fmtid="{D5CDD505-2E9C-101B-9397-08002B2CF9AE}" pid="3" name="_2015_ms_pID_7253431">
    <vt:lpwstr>I7pnmVM4bNfEGEKYus6m59y50hig4pMTPiJJBsiNtEaqs3UiAkOQTM
ghQeIQ3I9ffOgnaMLALGcAbZjwGCxw4ZqMMz7OhxE4zeNDNrrmNzDR0CuPFjqDXXlNxDV5dP
hMvgB30c5Z/6tYPI3bxSW4GQDkgbPdfs8ImkStlbITlRS7csQZwMY2vrHosH6aMH0mww9Qzj
irtMg6c3V26PX6Ea53BFwsKM0g3zX5ssAo1a</vt:lpwstr>
  </property>
  <property fmtid="{D5CDD505-2E9C-101B-9397-08002B2CF9AE}" pid="4" name="_2015_ms_pID_7253432">
    <vt:lpwstr>R/qmSAPIX0N5UoLDRRmLhMQ=</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1541513337</vt:lpwstr>
  </property>
</Properties>
</file>